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61" r:id="rId4"/>
    <p:sldId id="262" r:id="rId5"/>
    <p:sldId id="260" r:id="rId6"/>
    <p:sldId id="263" r:id="rId7"/>
    <p:sldId id="264" r:id="rId8"/>
    <p:sldId id="265" r:id="rId9"/>
    <p:sldId id="269" r:id="rId10"/>
    <p:sldId id="268" r:id="rId11"/>
    <p:sldId id="267" r:id="rId12"/>
    <p:sldId id="271" r:id="rId13"/>
    <p:sldId id="272" r:id="rId14"/>
    <p:sldId id="273" r:id="rId15"/>
    <p:sldId id="274" r:id="rId16"/>
    <p:sldId id="275" r:id="rId17"/>
    <p:sldId id="277" r:id="rId18"/>
    <p:sldId id="278" r:id="rId19"/>
    <p:sldId id="279" r:id="rId20"/>
    <p:sldId id="280" r:id="rId21"/>
    <p:sldId id="281" r:id="rId22"/>
    <p:sldId id="283" r:id="rId23"/>
    <p:sldId id="284" r:id="rId24"/>
    <p:sldId id="285"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FC3F35-4E52-4B1A-B91C-9924F0D941BD}" type="datetimeFigureOut">
              <a:rPr lang="ru-RU" smtClean="0"/>
              <a:pPr/>
              <a:t>07.10.2021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F94DF4-C34A-4526-9DDA-A2C9AE203028}" type="slidenum">
              <a:rPr lang="ru-RU" smtClean="0"/>
              <a:pPr/>
              <a:t>‹#›</a:t>
            </a:fld>
            <a:endParaRPr lang="ru-RU"/>
          </a:p>
        </p:txBody>
      </p:sp>
    </p:spTree>
    <p:extLst>
      <p:ext uri="{BB962C8B-B14F-4D97-AF65-F5344CB8AC3E}">
        <p14:creationId xmlns="" xmlns:p14="http://schemas.microsoft.com/office/powerpoint/2010/main" val="2196432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07.10.2021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07.10.2021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07.10.2021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07.10.2021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07.10.2021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4688" y="682519"/>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2" name="Заголовок 1"/>
          <p:cNvSpPr>
            <a:spLocks noGrp="1"/>
          </p:cNvSpPr>
          <p:nvPr>
            <p:ph type="ctrTitle"/>
          </p:nvPr>
        </p:nvSpPr>
        <p:spPr>
          <a:xfrm>
            <a:off x="669392" y="682519"/>
            <a:ext cx="7772400" cy="389905"/>
          </a:xfrm>
        </p:spPr>
        <p:txBody>
          <a:bodyPr>
            <a:noAutofit/>
          </a:bodyPr>
          <a:lstStyle/>
          <a:p>
            <a:r>
              <a:rPr lang="ru-RU" sz="2400" b="1" dirty="0" smtClean="0"/>
              <a:t>ЦИАНДАУ ПРАКТИКАСЫ</a:t>
            </a:r>
            <a:endParaRPr lang="ru-RU" sz="2400" dirty="0"/>
          </a:p>
        </p:txBody>
      </p:sp>
      <p:sp>
        <p:nvSpPr>
          <p:cNvPr id="3" name="Подзаголовок 2"/>
          <p:cNvSpPr>
            <a:spLocks noGrp="1"/>
          </p:cNvSpPr>
          <p:nvPr>
            <p:ph type="subTitle" idx="1"/>
          </p:nvPr>
        </p:nvSpPr>
        <p:spPr>
          <a:xfrm>
            <a:off x="224524" y="1196752"/>
            <a:ext cx="8640960" cy="1224136"/>
          </a:xfrm>
        </p:spPr>
        <p:txBody>
          <a:bodyPr>
            <a:noAutofit/>
          </a:bodyPr>
          <a:lstStyle/>
          <a:p>
            <a:pPr marL="457200" indent="-457200" algn="just">
              <a:buFont typeface="Wingdings" panose="05000000000000000000" pitchFamily="2" charset="2"/>
              <a:buChar char="ü"/>
            </a:pPr>
            <a:r>
              <a:rPr lang="ru-RU" sz="2400" b="1" i="1" dirty="0" err="1" smtClean="0">
                <a:solidFill>
                  <a:schemeClr val="tx1"/>
                </a:solidFill>
              </a:rPr>
              <a:t>Циандау</a:t>
            </a:r>
            <a:r>
              <a:rPr lang="ru-RU" sz="2400" b="1" i="1" dirty="0" smtClean="0">
                <a:solidFill>
                  <a:schemeClr val="tx1"/>
                </a:solidFill>
              </a:rPr>
              <a:t> </a:t>
            </a:r>
            <a:r>
              <a:rPr lang="ru-RU" sz="2400" b="1" i="1" dirty="0" err="1" smtClean="0">
                <a:solidFill>
                  <a:schemeClr val="tx1"/>
                </a:solidFill>
              </a:rPr>
              <a:t>әдістері</a:t>
            </a:r>
            <a:endParaRPr lang="ru-RU" sz="2400" b="1" i="1" dirty="0" smtClean="0">
              <a:solidFill>
                <a:schemeClr val="tx1"/>
              </a:solidFill>
            </a:endParaRPr>
          </a:p>
          <a:p>
            <a:pPr marL="457200" indent="-457200" algn="l">
              <a:buFont typeface="Wingdings" panose="05000000000000000000" pitchFamily="2" charset="2"/>
              <a:buChar char="ü"/>
            </a:pPr>
            <a:r>
              <a:rPr lang="ru-RU" sz="2400" b="1" i="1" dirty="0" err="1" smtClean="0">
                <a:solidFill>
                  <a:schemeClr val="tx1"/>
                </a:solidFill>
              </a:rPr>
              <a:t>Ерітіндіні</a:t>
            </a:r>
            <a:r>
              <a:rPr lang="ru-RU" sz="2400" b="1" i="1" dirty="0" smtClean="0">
                <a:solidFill>
                  <a:schemeClr val="tx1"/>
                </a:solidFill>
              </a:rPr>
              <a:t> </a:t>
            </a:r>
            <a:r>
              <a:rPr lang="ru-RU" sz="2400" b="1" i="1" dirty="0" err="1" smtClean="0">
                <a:solidFill>
                  <a:schemeClr val="tx1"/>
                </a:solidFill>
              </a:rPr>
              <a:t>сүзіп өткізу арқылы ерітінділеу</a:t>
            </a:r>
            <a:r>
              <a:rPr lang="ru-RU" sz="2400" b="1" i="1" dirty="0" smtClean="0">
                <a:solidFill>
                  <a:schemeClr val="tx1"/>
                </a:solidFill>
              </a:rPr>
              <a:t>  (просачивание)</a:t>
            </a:r>
          </a:p>
          <a:p>
            <a:pPr marL="457200" indent="-457200" algn="just">
              <a:buFont typeface="Wingdings" panose="05000000000000000000" pitchFamily="2" charset="2"/>
              <a:buChar char="ü"/>
            </a:pPr>
            <a:r>
              <a:rPr lang="ru-RU" sz="2400" b="1" i="1" dirty="0" err="1" smtClean="0">
                <a:solidFill>
                  <a:schemeClr val="tx1"/>
                </a:solidFill>
              </a:rPr>
              <a:t>Үймеде ерітінділеу</a:t>
            </a:r>
            <a:r>
              <a:rPr lang="ru-RU" sz="2400" b="1" i="1" dirty="0" smtClean="0">
                <a:solidFill>
                  <a:schemeClr val="tx1"/>
                </a:solidFill>
              </a:rPr>
              <a:t> </a:t>
            </a:r>
          </a:p>
          <a:p>
            <a:pPr marL="457200" indent="-457200" algn="just">
              <a:buFont typeface="Wingdings" panose="05000000000000000000" pitchFamily="2" charset="2"/>
              <a:buChar char="ü"/>
            </a:pPr>
            <a:r>
              <a:rPr lang="ru-RU" sz="2400" b="1" i="1" dirty="0" err="1" smtClean="0">
                <a:solidFill>
                  <a:schemeClr val="tx1"/>
                </a:solidFill>
              </a:rPr>
              <a:t>Араластыра</a:t>
            </a:r>
            <a:r>
              <a:rPr lang="ru-RU" sz="2400" b="1" i="1" dirty="0" smtClean="0">
                <a:solidFill>
                  <a:schemeClr val="tx1"/>
                </a:solidFill>
              </a:rPr>
              <a:t>  </a:t>
            </a:r>
            <a:r>
              <a:rPr lang="ru-RU" sz="2400" b="1" i="1" dirty="0" err="1" smtClean="0">
                <a:solidFill>
                  <a:schemeClr val="tx1"/>
                </a:solidFill>
              </a:rPr>
              <a:t>циандау</a:t>
            </a:r>
            <a:r>
              <a:rPr lang="ru-RU" sz="2400" b="1" i="1" dirty="0" smtClean="0">
                <a:solidFill>
                  <a:schemeClr val="tx1"/>
                </a:solidFill>
              </a:rPr>
              <a:t> (перемешиванием)</a:t>
            </a:r>
            <a:endParaRPr lang="ru-RU" sz="2400" b="1" i="1" dirty="0">
              <a:solidFill>
                <a:schemeClr val="tx1"/>
              </a:solidFill>
              <a:latin typeface="Arial" panose="020B0604020202020204" pitchFamily="34" charset="0"/>
              <a:cs typeface="Arial" panose="020B0604020202020204" pitchFamily="34" charset="0"/>
            </a:endParaRPr>
          </a:p>
        </p:txBody>
      </p:sp>
      <p:sp>
        <p:nvSpPr>
          <p:cNvPr id="4" name="Прямоугольник 3"/>
          <p:cNvSpPr/>
          <p:nvPr/>
        </p:nvSpPr>
        <p:spPr>
          <a:xfrm>
            <a:off x="2123728" y="223047"/>
            <a:ext cx="6912768" cy="369332"/>
          </a:xfrm>
          <a:prstGeom prst="rect">
            <a:avLst/>
          </a:prstGeom>
        </p:spPr>
        <p:txBody>
          <a:bodyPr wrap="square">
            <a:spAutoFit/>
          </a:bodyPr>
          <a:lstStyle/>
          <a:p>
            <a:pPr lvl="0" algn="r"/>
            <a:r>
              <a:rPr lang="ru-RU" b="1" dirty="0" smtClean="0">
                <a:solidFill>
                  <a:schemeClr val="accent1">
                    <a:lumMod val="75000"/>
                  </a:schemeClr>
                </a:solidFill>
                <a:latin typeface="Arial" panose="020B0604020202020204" pitchFamily="34" charset="0"/>
                <a:cs typeface="Arial" panose="020B0604020202020204" pitchFamily="34" charset="0"/>
              </a:rPr>
              <a:t>«</a:t>
            </a:r>
            <a:r>
              <a:rPr lang="ru-RU" b="1" dirty="0" err="1" smtClean="0">
                <a:solidFill>
                  <a:schemeClr val="accent1">
                    <a:lumMod val="75000"/>
                  </a:schemeClr>
                </a:solidFill>
                <a:latin typeface="Arial" panose="020B0604020202020204" pitchFamily="34" charset="0"/>
                <a:cs typeface="Arial" panose="020B0604020202020204" pitchFamily="34" charset="0"/>
              </a:rPr>
              <a:t>Асыл</a:t>
            </a:r>
            <a:r>
              <a:rPr lang="ru-RU" b="1" dirty="0" smtClean="0">
                <a:solidFill>
                  <a:schemeClr val="accent1">
                    <a:lumMod val="75000"/>
                  </a:schemeClr>
                </a:solidFill>
                <a:latin typeface="Arial" panose="020B0604020202020204" pitchFamily="34" charset="0"/>
                <a:cs typeface="Arial" panose="020B0604020202020204" pitchFamily="34" charset="0"/>
              </a:rPr>
              <a:t> </a:t>
            </a:r>
            <a:r>
              <a:rPr lang="ru-RU" b="1" dirty="0" err="1" smtClean="0">
                <a:solidFill>
                  <a:schemeClr val="accent1">
                    <a:lumMod val="75000"/>
                  </a:schemeClr>
                </a:solidFill>
                <a:latin typeface="Arial" panose="020B0604020202020204" pitchFamily="34" charset="0"/>
                <a:cs typeface="Arial" panose="020B0604020202020204" pitchFamily="34" charset="0"/>
              </a:rPr>
              <a:t>металдар</a:t>
            </a:r>
            <a:r>
              <a:rPr lang="ru-RU" b="1" dirty="0" smtClean="0">
                <a:solidFill>
                  <a:schemeClr val="accent1">
                    <a:lumMod val="75000"/>
                  </a:schemeClr>
                </a:solidFill>
                <a:latin typeface="Arial" panose="020B0604020202020204" pitchFamily="34" charset="0"/>
                <a:cs typeface="Arial" panose="020B0604020202020204" pitchFamily="34" charset="0"/>
              </a:rPr>
              <a:t> </a:t>
            </a:r>
            <a:r>
              <a:rPr lang="ru-RU" b="1" dirty="0" err="1" smtClean="0">
                <a:solidFill>
                  <a:schemeClr val="accent1">
                    <a:lumMod val="75000"/>
                  </a:schemeClr>
                </a:solidFill>
                <a:latin typeface="Arial" panose="020B0604020202020204" pitchFamily="34" charset="0"/>
                <a:cs typeface="Arial" panose="020B0604020202020204" pitchFamily="34" charset="0"/>
              </a:rPr>
              <a:t>металлургиясы</a:t>
            </a:r>
            <a:r>
              <a:rPr lang="ru-RU" b="1" dirty="0" smtClean="0">
                <a:solidFill>
                  <a:schemeClr val="accent1">
                    <a:lumMod val="75000"/>
                  </a:schemeClr>
                </a:solidFill>
                <a:latin typeface="Arial" panose="020B0604020202020204" pitchFamily="34" charset="0"/>
                <a:cs typeface="Arial" panose="020B0604020202020204" pitchFamily="34" charset="0"/>
              </a:rPr>
              <a:t>» курсы </a:t>
            </a:r>
            <a:endParaRPr lang="ru-RU" dirty="0">
              <a:solidFill>
                <a:schemeClr val="accent1">
                  <a:lumMod val="75000"/>
                </a:schemeClr>
              </a:solidFill>
              <a:latin typeface="Arial" panose="020B0604020202020204" pitchFamily="34" charset="0"/>
              <a:cs typeface="Arial" panose="020B0604020202020204" pitchFamily="34" charset="0"/>
            </a:endParaRPr>
          </a:p>
        </p:txBody>
      </p:sp>
      <p:pic>
        <p:nvPicPr>
          <p:cNvPr id="1026" name="Picture 2" descr="C:\Users\ZHONAL~1\AppData\Local\Temp\Rar$DRa0.541\логотип ВКГТУ им. Д. Серикбаева.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152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
        <p:nvSpPr>
          <p:cNvPr id="5122" name="AutoShape 2" descr="Золото картинки, стоковые фото Золото |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5123" name="Picture 3"/>
          <p:cNvPicPr>
            <a:picLocks noChangeAspect="1" noChangeArrowheads="1"/>
          </p:cNvPicPr>
          <p:nvPr/>
        </p:nvPicPr>
        <p:blipFill>
          <a:blip r:embed="rId4"/>
          <a:srcRect/>
          <a:stretch>
            <a:fillRect/>
          </a:stretch>
        </p:blipFill>
        <p:spPr bwMode="auto">
          <a:xfrm>
            <a:off x="571472" y="3643314"/>
            <a:ext cx="3357586" cy="2786082"/>
          </a:xfrm>
          <a:prstGeom prst="rect">
            <a:avLst/>
          </a:prstGeom>
          <a:noFill/>
          <a:ln w="9525">
            <a:noFill/>
            <a:miter lim="800000"/>
            <a:headEnd/>
            <a:tailEnd/>
          </a:ln>
          <a:effectLst/>
        </p:spPr>
      </p:pic>
      <p:pic>
        <p:nvPicPr>
          <p:cNvPr id="5125" name="Picture 5" descr="Серебро 925 пробы. Что такое 925 проба? История возникновения - SilverS"/>
          <p:cNvPicPr>
            <a:picLocks noChangeAspect="1" noChangeArrowheads="1"/>
          </p:cNvPicPr>
          <p:nvPr/>
        </p:nvPicPr>
        <p:blipFill>
          <a:blip r:embed="rId5"/>
          <a:srcRect/>
          <a:stretch>
            <a:fillRect/>
          </a:stretch>
        </p:blipFill>
        <p:spPr bwMode="auto">
          <a:xfrm>
            <a:off x="4643438" y="3571876"/>
            <a:ext cx="4193902" cy="3009893"/>
          </a:xfrm>
          <a:prstGeom prst="rect">
            <a:avLst/>
          </a:prstGeom>
          <a:noFill/>
        </p:spPr>
      </p:pic>
    </p:spTree>
    <p:extLst>
      <p:ext uri="{BB962C8B-B14F-4D97-AF65-F5344CB8AC3E}">
        <p14:creationId xmlns="" xmlns:p14="http://schemas.microsoft.com/office/powerpoint/2010/main" val="2668288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500034" y="500042"/>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2" name="Заголовок 1"/>
          <p:cNvSpPr>
            <a:spLocks noGrp="1"/>
          </p:cNvSpPr>
          <p:nvPr>
            <p:ph type="ctrTitle"/>
          </p:nvPr>
        </p:nvSpPr>
        <p:spPr>
          <a:xfrm>
            <a:off x="685800" y="0"/>
            <a:ext cx="7772400" cy="1142985"/>
          </a:xfrm>
        </p:spPr>
        <p:txBody>
          <a:bodyPr>
            <a:noAutofit/>
          </a:bodyPr>
          <a:lstStyle/>
          <a:p>
            <a:r>
              <a:rPr lang="ru-RU" sz="2800" b="1" i="1" dirty="0" smtClean="0"/>
              <a:t/>
            </a:r>
            <a:br>
              <a:rPr lang="ru-RU" sz="2800" b="1" i="1" dirty="0" smtClean="0"/>
            </a:br>
            <a:r>
              <a:rPr lang="ru-RU" sz="2800" b="1" i="1" dirty="0" err="1" smtClean="0"/>
              <a:t>Циандау</a:t>
            </a:r>
            <a:r>
              <a:rPr lang="ru-RU" sz="2800" b="1" i="1" dirty="0" smtClean="0"/>
              <a:t> </a:t>
            </a:r>
            <a:r>
              <a:rPr lang="ru-RU" sz="2800" b="1" i="1" dirty="0" err="1" smtClean="0"/>
              <a:t>әдістері</a:t>
            </a:r>
            <a:r>
              <a:rPr lang="ru-RU" sz="3200" b="1" i="1" dirty="0" smtClean="0">
                <a:latin typeface="Arial" panose="020B0604020202020204" pitchFamily="34" charset="0"/>
                <a:cs typeface="Arial" panose="020B0604020202020204" pitchFamily="34" charset="0"/>
              </a:rPr>
              <a:t/>
            </a:r>
            <a:br>
              <a:rPr lang="ru-RU" sz="3200" b="1" i="1" dirty="0" smtClean="0">
                <a:latin typeface="Arial" panose="020B0604020202020204" pitchFamily="34" charset="0"/>
                <a:cs typeface="Arial" panose="020B0604020202020204" pitchFamily="34" charset="0"/>
              </a:rPr>
            </a:br>
            <a:endParaRPr lang="ru-RU" sz="3200" b="1" i="1" dirty="0">
              <a:solidFill>
                <a:schemeClr val="accent1">
                  <a:lumMod val="75000"/>
                </a:schemeClr>
              </a:solidFill>
              <a:latin typeface="Arial" panose="020B0604020202020204" pitchFamily="34" charset="0"/>
              <a:ea typeface="+mn-ea"/>
              <a:cs typeface="Arial" panose="020B0604020202020204" pitchFamily="34" charset="0"/>
            </a:endParaRPr>
          </a:p>
        </p:txBody>
      </p:sp>
      <p:sp>
        <p:nvSpPr>
          <p:cNvPr id="3" name="Подзаголовок 2"/>
          <p:cNvSpPr>
            <a:spLocks noGrp="1"/>
          </p:cNvSpPr>
          <p:nvPr>
            <p:ph type="subTitle" idx="1"/>
          </p:nvPr>
        </p:nvSpPr>
        <p:spPr>
          <a:xfrm>
            <a:off x="357158" y="928670"/>
            <a:ext cx="8501122" cy="5357850"/>
          </a:xfrm>
        </p:spPr>
        <p:txBody>
          <a:bodyPr>
            <a:noAutofit/>
          </a:bodyPr>
          <a:lstStyle/>
          <a:p>
            <a:pPr>
              <a:spcBef>
                <a:spcPts val="0"/>
              </a:spcBef>
            </a:pPr>
            <a:r>
              <a:rPr lang="ru-RU" sz="2000" dirty="0" smtClean="0">
                <a:solidFill>
                  <a:schemeClr val="tx1"/>
                </a:solidFill>
              </a:rPr>
              <a:t>           </a:t>
            </a:r>
            <a:r>
              <a:rPr lang="kk-KZ" sz="2400" dirty="0" smtClean="0">
                <a:solidFill>
                  <a:schemeClr val="tx2">
                    <a:lumMod val="75000"/>
                  </a:schemeClr>
                </a:solidFill>
                <a:latin typeface="Times New Roman" pitchFamily="18" charset="0"/>
                <a:cs typeface="Times New Roman" pitchFamily="18" charset="0"/>
              </a:rPr>
              <a:t>Гидрометаллургиялық қондырғылардың жетілдірілуімен (қойыртпақты араластырғышы бар чандар, сүзгіштер, қоюландырғыштардың және т.б. пайда болуы) құм мен балшықтарды (илы) бөлек циандау деп аталатын процесс тәжірибеге енгізілді және кеңінен таралды. Бұл схемаға сәйкес түйіршікті фракция (құмдар) перколяция әдісімен, ал балшықтар (илы) фракциясы - араластыру әдісімен өңделді (агитация).</a:t>
            </a:r>
            <a:endParaRPr lang="ru-RU" sz="2400" dirty="0" smtClean="0">
              <a:solidFill>
                <a:schemeClr val="tx2">
                  <a:lumMod val="75000"/>
                </a:schemeClr>
              </a:solidFill>
              <a:latin typeface="Times New Roman" pitchFamily="18" charset="0"/>
              <a:cs typeface="Times New Roman" pitchFamily="18" charset="0"/>
            </a:endParaRPr>
          </a:p>
          <a:p>
            <a:pPr>
              <a:spcBef>
                <a:spcPts val="0"/>
              </a:spcBef>
            </a:pPr>
            <a:r>
              <a:rPr lang="kk-KZ" sz="2400" dirty="0" smtClean="0">
                <a:solidFill>
                  <a:schemeClr val="tx2">
                    <a:lumMod val="75000"/>
                  </a:schemeClr>
                </a:solidFill>
                <a:latin typeface="Times New Roman" pitchFamily="18" charset="0"/>
                <a:cs typeface="Times New Roman" pitchFamily="18" charset="0"/>
              </a:rPr>
              <a:t>Ұнтақтау, қоюландыру және сүзу технологиясының дамуымен және аса майда  алтын түйіршіктері бар кендерді өңдеуге көшу кезінде кеннің барлық массасын ұсақ ұнтақталуға ұшырады, ал қойыртпақ қарқынды түрде араластырумен чандарда ерітінділенген. Бұл процесс толық илды деп аталады. Артықшылықтарының арқасында (айтарлықтай жылдамдық, алтынды бөліп алудың жоғары болуы) бұл процесс кеңінен таралды</a:t>
            </a:r>
            <a:r>
              <a:rPr lang="kk-KZ" sz="2400" dirty="0" smtClean="0">
                <a:latin typeface="Times New Roman" pitchFamily="18" charset="0"/>
                <a:cs typeface="Times New Roman" pitchFamily="18" charset="0"/>
              </a:rPr>
              <a:t>.</a:t>
            </a:r>
            <a:endParaRPr lang="ru-RU" sz="2400" dirty="0" smtClean="0">
              <a:latin typeface="Times New Roman" pitchFamily="18" charset="0"/>
              <a:cs typeface="Times New Roman" pitchFamily="18" charset="0"/>
            </a:endParaRPr>
          </a:p>
          <a:p>
            <a:pPr algn="l"/>
            <a:endParaRPr lang="ru-RU" sz="1800" dirty="0" smtClean="0">
              <a:solidFill>
                <a:schemeClr val="tx1"/>
              </a:solidFill>
            </a:endParaRPr>
          </a:p>
          <a:p>
            <a:endParaRPr lang="ru-RU" sz="2400" dirty="0">
              <a:solidFill>
                <a:schemeClr val="tx1"/>
              </a:solidFill>
              <a:latin typeface="Arial" panose="020B0604020202020204" pitchFamily="34" charset="0"/>
              <a:cs typeface="Arial" panose="020B0604020202020204" pitchFamily="34" charset="0"/>
            </a:endParaRPr>
          </a:p>
        </p:txBody>
      </p:sp>
      <p:sp>
        <p:nvSpPr>
          <p:cNvPr id="4" name="Прямоугольник 3"/>
          <p:cNvSpPr/>
          <p:nvPr/>
        </p:nvSpPr>
        <p:spPr>
          <a:xfrm>
            <a:off x="2123728" y="223047"/>
            <a:ext cx="6912768" cy="369332"/>
          </a:xfrm>
          <a:prstGeom prst="rect">
            <a:avLst/>
          </a:prstGeom>
        </p:spPr>
        <p:txBody>
          <a:bodyPr wrap="square">
            <a:spAutoFit/>
          </a:bodyPr>
          <a:lstStyle/>
          <a:p>
            <a:pPr lvl="0" algn="r"/>
            <a:r>
              <a:rPr lang="ru-RU" i="1" dirty="0" smtClean="0">
                <a:solidFill>
                  <a:schemeClr val="accent1">
                    <a:lumMod val="75000"/>
                  </a:schemeClr>
                </a:solidFill>
                <a:latin typeface="Arial" panose="020B0604020202020204" pitchFamily="34" charset="0"/>
                <a:cs typeface="Arial" panose="020B0604020202020204" pitchFamily="34" charset="0"/>
              </a:rPr>
              <a:t>. </a:t>
            </a:r>
            <a:endParaRPr lang="ru-RU" i="1" dirty="0">
              <a:solidFill>
                <a:schemeClr val="accent1">
                  <a:lumMod val="75000"/>
                </a:schemeClr>
              </a:solidFill>
              <a:latin typeface="Arial" panose="020B0604020202020204" pitchFamily="34" charset="0"/>
              <a:cs typeface="Arial" panose="020B0604020202020204" pitchFamily="34" charset="0"/>
            </a:endParaRPr>
          </a:p>
        </p:txBody>
      </p:sp>
      <p:pic>
        <p:nvPicPr>
          <p:cNvPr id="1026" name="Picture 2" descr="C:\Users\ZHONAL~1\AppData\Local\Temp\Rar$DRa0.541\логотип ВКГТУ им. Д. Серикбаева.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152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pic>
        <p:nvPicPr>
          <p:cNvPr id="19" name="Picture 2" descr="C:\Users\ZHONAL~1\AppData\Local\Temp\Rar$DRa0.541\логотип ВКГТУ им. Д. Серикбаева.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8572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28168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00034" y="928670"/>
            <a:ext cx="7729566" cy="5197493"/>
          </a:xfrm>
        </p:spPr>
        <p:txBody>
          <a:bodyPr>
            <a:noAutofit/>
          </a:bodyPr>
          <a:lstStyle/>
          <a:p>
            <a:r>
              <a:rPr lang="ru-RU" sz="2000" dirty="0" smtClean="0"/>
              <a:t> </a:t>
            </a:r>
            <a:r>
              <a:rPr lang="kk-KZ" sz="2400" dirty="0" smtClean="0">
                <a:solidFill>
                  <a:schemeClr val="tx2">
                    <a:lumMod val="50000"/>
                  </a:schemeClr>
                </a:solidFill>
              </a:rPr>
              <a:t>Қазіргі уақытта алтын өндіруші кәсіпорындардың басым көпшілігі толық илды процесінің схемасы бойынша жұмыс істейді (гравитациялық концентрация әдісімен ірі алтынды алу кезінде). </a:t>
            </a:r>
          </a:p>
          <a:p>
            <a:r>
              <a:rPr lang="kk-KZ" sz="2400" dirty="0" smtClean="0">
                <a:solidFill>
                  <a:schemeClr val="tx2">
                    <a:lumMod val="50000"/>
                  </a:schemeClr>
                </a:solidFill>
              </a:rPr>
              <a:t>Перколяция әдісімен циандау бұрынғы маңызын жоғалтты, ал қазіргі кезде бұл әдіс кедей кендерден алтын мен күмісті алу үшін сирек қолданылады. Алайда, соңғы жылдары үйіндіде ерітінділеу әдісі өте кең таралды,ерітіндіні сүзіп өткізу арқылы ерітінділеу процесінің бір түрі болып табылады.</a:t>
            </a:r>
            <a:endParaRPr lang="ru-RU" sz="2400" dirty="0">
              <a:solidFill>
                <a:schemeClr val="tx2">
                  <a:lumMod val="50000"/>
                </a:schemeClr>
              </a:solidFill>
            </a:endParaRPr>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39718"/>
          </a:xfrm>
        </p:spPr>
        <p:txBody>
          <a:bodyPr>
            <a:noAutofit/>
          </a:bodyPr>
          <a:lstStyle/>
          <a:p>
            <a:r>
              <a:rPr lang="kk-KZ" sz="3200" b="1" i="1" dirty="0" smtClean="0">
                <a:solidFill>
                  <a:srgbClr val="C00000"/>
                </a:solidFill>
              </a:rPr>
              <a:t/>
            </a:r>
            <a:br>
              <a:rPr lang="kk-KZ" sz="3200" b="1" i="1" dirty="0" smtClean="0">
                <a:solidFill>
                  <a:srgbClr val="C00000"/>
                </a:solidFill>
              </a:rPr>
            </a:br>
            <a:r>
              <a:rPr lang="kk-KZ" sz="3200" b="1" i="1" dirty="0" smtClean="0">
                <a:solidFill>
                  <a:srgbClr val="C00000"/>
                </a:solidFill>
              </a:rPr>
              <a:t>Ерітіндіні сүзіп өткізу арқылы циандау (перколяция)</a:t>
            </a:r>
            <a:endParaRPr lang="ru-RU" sz="3200" i="1" dirty="0">
              <a:solidFill>
                <a:srgbClr val="C00000"/>
              </a:solidFill>
            </a:endParaRPr>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Содержимое 4"/>
          <p:cNvSpPr>
            <a:spLocks noGrp="1"/>
          </p:cNvSpPr>
          <p:nvPr>
            <p:ph idx="1"/>
          </p:nvPr>
        </p:nvSpPr>
        <p:spPr>
          <a:xfrm>
            <a:off x="457200" y="1500174"/>
            <a:ext cx="8229600" cy="4625989"/>
          </a:xfrm>
        </p:spPr>
        <p:txBody>
          <a:bodyPr>
            <a:normAutofit fontScale="70000" lnSpcReduction="20000"/>
          </a:bodyPr>
          <a:lstStyle/>
          <a:p>
            <a:r>
              <a:rPr lang="kk-KZ" b="1" i="1" dirty="0" smtClean="0">
                <a:solidFill>
                  <a:schemeClr val="tx2">
                    <a:lumMod val="75000"/>
                  </a:schemeClr>
                </a:solidFill>
              </a:rPr>
              <a:t>Ерітіндіні сүзіп өткізу арқылы циандау (перколяция)</a:t>
            </a:r>
            <a:r>
              <a:rPr lang="kk-KZ" dirty="0" smtClean="0">
                <a:solidFill>
                  <a:schemeClr val="tx2">
                    <a:lumMod val="75000"/>
                  </a:schemeClr>
                </a:solidFill>
              </a:rPr>
              <a:t> - бұл түбі ерітіндіні сүзіп өткізетіндей арнайы жасалған чандарда орналасқан, құрамында алтыны бар кендердің қабаты арқылы циандық ерітінділер алтынды таңдамалы түрде ерітінділеу болып табылады. Аса майдаланған материал қабаты арқылы ерітіндіні сүзу өте баяу болғандықтан, бұл әдіс тек ірі түйіршікті материалдар үшін қолданылады.</a:t>
            </a:r>
            <a:endParaRPr lang="ru-RU" dirty="0" smtClean="0">
              <a:solidFill>
                <a:schemeClr val="tx2">
                  <a:lumMod val="75000"/>
                </a:schemeClr>
              </a:solidFill>
            </a:endParaRPr>
          </a:p>
          <a:p>
            <a:r>
              <a:rPr lang="kk-KZ" dirty="0" smtClean="0">
                <a:solidFill>
                  <a:schemeClr val="tx2">
                    <a:lumMod val="75000"/>
                  </a:schemeClr>
                </a:solidFill>
              </a:rPr>
              <a:t>Демек, перколяциялық циандау түйіршіктері цианид ерітінділерін салыстырмалы түрде оңай өтетін кендерді ғана өңдеуге жарамды (кеуекті құрылымы бар), сондай-ақ алтын негізінен біркелкі бөлінетін жазықтықтардың бойында кездесетін кендер үшін жарамды. Алтын жеткілікті мөлшерде ұсақ болуы керек. Әдетте 0,2-1 мм іріліктері бар сұрыпталған құмдар перколяцияға ұшырайды. Қолайлы жағдайларда ұсақталған кенді ерітінділеу арқылы қанағаттанарлық нәтиже алуға болады (кесек мөлшері 10-15 мм дейін).</a:t>
            </a:r>
            <a:endParaRPr lang="ru-RU" dirty="0" smtClean="0">
              <a:solidFill>
                <a:schemeClr val="tx2">
                  <a:lumMod val="75000"/>
                </a:schemeClr>
              </a:solidFill>
            </a:endParaRP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4294967295"/>
          </p:nvPr>
        </p:nvSpPr>
        <p:spPr>
          <a:xfrm>
            <a:off x="500034" y="571480"/>
            <a:ext cx="7729566" cy="5554683"/>
          </a:xfrm>
        </p:spPr>
        <p:txBody>
          <a:bodyPr>
            <a:normAutofit fontScale="40000" lnSpcReduction="20000"/>
          </a:bodyPr>
          <a:lstStyle/>
          <a:p>
            <a:endParaRPr lang="ru-RU" dirty="0" smtClean="0"/>
          </a:p>
          <a:p>
            <a:endParaRPr lang="ru-RU" sz="4200" dirty="0" smtClean="0"/>
          </a:p>
          <a:p>
            <a:r>
              <a:rPr lang="kk-KZ" sz="5000" dirty="0" smtClean="0"/>
              <a:t>Процестің ұзақтығын анықтайтын маңызды көрсеткіштерінің бірі – уақыт бірлігіне көлденең қимасының ауданының бірлігі арқылы өткен ерітіндінің ағымы болып табылатын перколяция жылдамдығы болып саналады. Бұл жылдамдық  50 л/(м </a:t>
            </a:r>
            <a:r>
              <a:rPr lang="kk-KZ" sz="5000" baseline="30000" dirty="0" smtClean="0"/>
              <a:t>2</a:t>
            </a:r>
            <a:r>
              <a:rPr lang="kk-KZ" sz="5000" dirty="0" smtClean="0"/>
              <a:t> * с) артқанда жақсы деп саналады.</a:t>
            </a:r>
            <a:endParaRPr lang="ru-RU" sz="5000" dirty="0" smtClean="0"/>
          </a:p>
          <a:p>
            <a:r>
              <a:rPr lang="kk-KZ" sz="5000" dirty="0" smtClean="0"/>
              <a:t>Ерітіндіні сүзіп өткізу арқылыциандау процесінің жылдамдығы  20 л / (м </a:t>
            </a:r>
            <a:r>
              <a:rPr lang="kk-KZ" sz="5000" baseline="30000" dirty="0" smtClean="0"/>
              <a:t>2</a:t>
            </a:r>
            <a:r>
              <a:rPr lang="kk-KZ" sz="5000" dirty="0" smtClean="0"/>
              <a:t> * с) төмен болғанда перколяцияны қолдану тиімсіз болып келеді. Перколяция жылдамдығы көптеген факторларға байланысты, олардың ішіндегі ең маңыздысы циандалатын құмның табиғаты, оның ірілігі және ондағы майда фракциялардың (илдардың) болуы. Кристалды материал ерітінді жақсы сүзеді, тіпті бөлшектердің өлшемдері кіші болғанның өзінде, егер олар салыстырмалы түрде біртекті болған жағдайда. Керісінше, аморфты материал тығыз қабатта жиналады және ерітіндінің өтуіне мүмкіндік бермейді. Ірі түйіршікті құм, барлық шарттар бірдей болған жағдайда, ұсақ түйіршікті құмдарға қарағанда, сүзу  жылдамдығы жоғары болады. Құмда көп мөлшерде майда илдар болған жағдайда, олар ірі түйіршіктер арасындағы саңылауларды бітеп, сіңіру жылдамдығын күрт төмендетеді.</a:t>
            </a:r>
            <a:endParaRPr lang="ru-RU" sz="5000" dirty="0" smtClean="0"/>
          </a:p>
          <a:p>
            <a:endParaRPr lang="ru-RU" dirty="0"/>
          </a:p>
        </p:txBody>
      </p:sp>
      <p:pic>
        <p:nvPicPr>
          <p:cNvPr id="4" name="Picture 2" descr="C:\Users\ZHONAL~1\AppData\Local\Temp\Rar$DRa0.541\логотип ВКГТУ им. Д. Серикбаева.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792088" cy="67296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i="1" dirty="0" err="1" smtClean="0"/>
              <a:t>Ерітінділеуге</a:t>
            </a:r>
            <a:r>
              <a:rPr lang="ru-RU" sz="3600" b="1" i="1" dirty="0" smtClean="0"/>
              <a:t> </a:t>
            </a:r>
            <a:r>
              <a:rPr lang="ru-RU" sz="3600" b="1" i="1" dirty="0" err="1" smtClean="0"/>
              <a:t>арналған дөңгелек пішінді</a:t>
            </a:r>
            <a:r>
              <a:rPr lang="ru-RU" sz="3600" b="1" i="1" dirty="0" smtClean="0"/>
              <a:t> </a:t>
            </a:r>
            <a:r>
              <a:rPr lang="ru-RU" sz="3600" b="1" i="1" dirty="0" err="1" smtClean="0"/>
              <a:t>чандар</a:t>
            </a:r>
            <a:r>
              <a:rPr lang="ru-RU" sz="3600" b="1" i="1" dirty="0" smtClean="0"/>
              <a:t> </a:t>
            </a:r>
            <a:endParaRPr lang="ru-RU" sz="3600" b="1" i="1" dirty="0"/>
          </a:p>
        </p:txBody>
      </p:sp>
      <p:pic>
        <p:nvPicPr>
          <p:cNvPr id="1026" name="Picture 2"/>
          <p:cNvPicPr>
            <a:picLocks noGrp="1" noChangeAspect="1" noChangeArrowheads="1"/>
          </p:cNvPicPr>
          <p:nvPr>
            <p:ph idx="1"/>
          </p:nvPr>
        </p:nvPicPr>
        <p:blipFill>
          <a:blip r:embed="rId2"/>
          <a:srcRect l="15974" t="25254" r="36993" b="10031"/>
          <a:stretch>
            <a:fillRect/>
          </a:stretch>
        </p:blipFill>
        <p:spPr bwMode="auto">
          <a:xfrm>
            <a:off x="714348" y="1357298"/>
            <a:ext cx="7929618" cy="5500702"/>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285720" y="642918"/>
            <a:ext cx="8286808" cy="5483245"/>
          </a:xfrm>
        </p:spPr>
        <p:txBody>
          <a:bodyPr>
            <a:normAutofit fontScale="62500" lnSpcReduction="20000"/>
          </a:bodyPr>
          <a:lstStyle/>
          <a:p>
            <a:r>
              <a:rPr lang="kk-KZ" dirty="0" smtClean="0"/>
              <a:t>Чанның биіктігі 2-4 м, диаметрі 12-14 м және одан жоғары болады, бұл өндіріс ауқымына байланысты. Тіктөртбұрышты чандардың ұзындығы 25 м-ге дейін, ені 15 м-ге дейін жетеді. Құм бойынша чандардың сыйымдылығы 800-900 тоннаға жетеді. </a:t>
            </a:r>
          </a:p>
          <a:p>
            <a:r>
              <a:rPr lang="kk-KZ" dirty="0" smtClean="0"/>
              <a:t>әдетте қойыртпақ түрінде чанға тиейді.  Чанды толтырып тиегеннен кейін , тиелген материалды түбі арқылы сүзіп сусыздандырады</a:t>
            </a:r>
            <a:r>
              <a:rPr lang="ru-RU" dirty="0" smtClean="0"/>
              <a:t>. </a:t>
            </a:r>
            <a:r>
              <a:rPr lang="ru-RU" dirty="0" err="1" smtClean="0"/>
              <a:t>Тиеудің құрғақ түрін </a:t>
            </a:r>
            <a:r>
              <a:rPr lang="ru-RU" dirty="0" smtClean="0"/>
              <a:t>де </a:t>
            </a:r>
            <a:r>
              <a:rPr lang="ru-RU" dirty="0" err="1" smtClean="0"/>
              <a:t>қолданады </a:t>
            </a:r>
            <a:r>
              <a:rPr lang="ru-RU" dirty="0" smtClean="0"/>
              <a:t>(</a:t>
            </a:r>
            <a:r>
              <a:rPr lang="ru-RU" dirty="0" err="1" smtClean="0"/>
              <a:t>таспалы</a:t>
            </a:r>
            <a:r>
              <a:rPr lang="ru-RU" dirty="0" smtClean="0"/>
              <a:t> </a:t>
            </a:r>
            <a:r>
              <a:rPr lang="ru-RU" dirty="0" err="1" smtClean="0"/>
              <a:t>тасымалдағыштармен</a:t>
            </a:r>
            <a:r>
              <a:rPr lang="ru-RU" dirty="0" smtClean="0"/>
              <a:t>, </a:t>
            </a:r>
            <a:r>
              <a:rPr lang="ru-RU" dirty="0" err="1" smtClean="0"/>
              <a:t>грейферлі</a:t>
            </a:r>
            <a:r>
              <a:rPr lang="ru-RU" dirty="0" smtClean="0"/>
              <a:t> </a:t>
            </a:r>
            <a:r>
              <a:rPr lang="ru-RU" dirty="0" err="1" smtClean="0"/>
              <a:t>крандармен</a:t>
            </a:r>
            <a:r>
              <a:rPr lang="ru-RU" dirty="0" smtClean="0"/>
              <a:t>, </a:t>
            </a:r>
            <a:r>
              <a:rPr lang="ru-RU" dirty="0" err="1" smtClean="0"/>
              <a:t>автопогрузчиктермен</a:t>
            </a:r>
            <a:r>
              <a:rPr lang="ru-RU" dirty="0" smtClean="0"/>
              <a:t> </a:t>
            </a:r>
            <a:r>
              <a:rPr lang="ru-RU" dirty="0" err="1" smtClean="0"/>
              <a:t>және </a:t>
            </a:r>
            <a:r>
              <a:rPr lang="ru-RU" dirty="0" smtClean="0"/>
              <a:t>т.б.).  </a:t>
            </a:r>
            <a:r>
              <a:rPr lang="ru-RU" dirty="0" err="1" smtClean="0"/>
              <a:t>Чанды</a:t>
            </a:r>
            <a:r>
              <a:rPr lang="ru-RU" dirty="0" smtClean="0"/>
              <a:t> </a:t>
            </a:r>
            <a:r>
              <a:rPr lang="ru-RU" dirty="0" err="1" smtClean="0"/>
              <a:t>толтыру</a:t>
            </a:r>
            <a:r>
              <a:rPr lang="ru-RU" dirty="0" smtClean="0"/>
              <a:t> </a:t>
            </a:r>
            <a:r>
              <a:rPr lang="ru-RU" dirty="0" err="1" smtClean="0"/>
              <a:t>барысында</a:t>
            </a:r>
            <a:r>
              <a:rPr lang="ru-RU" dirty="0" smtClean="0"/>
              <a:t> </a:t>
            </a:r>
            <a:r>
              <a:rPr lang="ru-RU" dirty="0" err="1" smtClean="0"/>
              <a:t>материалды</a:t>
            </a:r>
            <a:r>
              <a:rPr lang="ru-RU" dirty="0" smtClean="0"/>
              <a:t> </a:t>
            </a:r>
            <a:r>
              <a:rPr lang="ru-RU" dirty="0" err="1" smtClean="0"/>
              <a:t>кеуекті</a:t>
            </a:r>
            <a:r>
              <a:rPr lang="ru-RU" dirty="0" smtClean="0"/>
              <a:t> (рыхлый) </a:t>
            </a:r>
            <a:r>
              <a:rPr lang="ru-RU" dirty="0" err="1" smtClean="0"/>
              <a:t>қабатпен толтыруға тырысады</a:t>
            </a:r>
            <a:r>
              <a:rPr lang="ru-RU" dirty="0" smtClean="0"/>
              <a:t> , </a:t>
            </a:r>
            <a:r>
              <a:rPr lang="ru-RU" dirty="0" err="1" smtClean="0"/>
              <a:t>себебі</a:t>
            </a:r>
            <a:r>
              <a:rPr lang="ru-RU" dirty="0" smtClean="0"/>
              <a:t> </a:t>
            </a:r>
            <a:r>
              <a:rPr lang="ru-RU" dirty="0" err="1" smtClean="0"/>
              <a:t>бұл жағдайда ерітінді</a:t>
            </a:r>
            <a:r>
              <a:rPr lang="ru-RU" dirty="0" smtClean="0"/>
              <a:t> </a:t>
            </a:r>
            <a:r>
              <a:rPr lang="ru-RU" dirty="0" err="1" smtClean="0"/>
              <a:t>қабат арқылы өтуін жеңілдетеді </a:t>
            </a:r>
            <a:r>
              <a:rPr lang="ru-RU" dirty="0" smtClean="0"/>
              <a:t>де, </a:t>
            </a:r>
            <a:r>
              <a:rPr lang="ru-RU" dirty="0" err="1" smtClean="0"/>
              <a:t>соның нәтижесінде құмдар жақсы аэрацияланады</a:t>
            </a:r>
            <a:r>
              <a:rPr lang="ru-RU" dirty="0" smtClean="0"/>
              <a:t>. </a:t>
            </a:r>
            <a:r>
              <a:rPr lang="ru-RU" dirty="0" err="1" smtClean="0"/>
              <a:t>Сонымен</a:t>
            </a:r>
            <a:r>
              <a:rPr lang="ru-RU" dirty="0" smtClean="0"/>
              <a:t> </a:t>
            </a:r>
            <a:r>
              <a:rPr lang="ru-RU" dirty="0" err="1" smtClean="0"/>
              <a:t>қатар тиелетін</a:t>
            </a:r>
            <a:r>
              <a:rPr lang="ru-RU" dirty="0" smtClean="0"/>
              <a:t> </a:t>
            </a:r>
            <a:r>
              <a:rPr lang="ru-RU" dirty="0" err="1" smtClean="0"/>
              <a:t>материалдың тығыздығы, және </a:t>
            </a:r>
            <a:r>
              <a:rPr lang="ru-RU" dirty="0" smtClean="0"/>
              <a:t>де </a:t>
            </a:r>
            <a:r>
              <a:rPr lang="ru-RU" dirty="0" err="1" smtClean="0"/>
              <a:t>чанның көлденең қимасы бойынша</a:t>
            </a:r>
            <a:r>
              <a:rPr lang="ru-RU" dirty="0" smtClean="0"/>
              <a:t> </a:t>
            </a:r>
            <a:r>
              <a:rPr lang="ru-RU" dirty="0" err="1" smtClean="0"/>
              <a:t>гидравликалық кедергісі</a:t>
            </a:r>
            <a:r>
              <a:rPr lang="ru-RU" dirty="0" smtClean="0"/>
              <a:t> </a:t>
            </a:r>
            <a:r>
              <a:rPr lang="ru-RU" dirty="0" err="1" smtClean="0"/>
              <a:t>бірдей</a:t>
            </a:r>
            <a:r>
              <a:rPr lang="ru-RU" dirty="0" smtClean="0"/>
              <a:t> </a:t>
            </a:r>
            <a:r>
              <a:rPr lang="ru-RU" dirty="0" err="1" smtClean="0"/>
              <a:t>болуын</a:t>
            </a:r>
            <a:r>
              <a:rPr lang="ru-RU" dirty="0" smtClean="0"/>
              <a:t> </a:t>
            </a:r>
            <a:r>
              <a:rPr lang="ru-RU" dirty="0" err="1" smtClean="0"/>
              <a:t>қамтамасыз ету</a:t>
            </a:r>
            <a:r>
              <a:rPr lang="ru-RU" dirty="0" smtClean="0"/>
              <a:t> </a:t>
            </a:r>
            <a:r>
              <a:rPr lang="ru-RU" dirty="0" err="1" smtClean="0"/>
              <a:t>керек</a:t>
            </a:r>
            <a:r>
              <a:rPr lang="ru-RU" dirty="0" smtClean="0"/>
              <a:t>. </a:t>
            </a:r>
          </a:p>
          <a:p>
            <a:r>
              <a:rPr lang="ru-RU" dirty="0" err="1" smtClean="0"/>
              <a:t>Әдетте перколяциялық әдіспен ерітінділеуді</a:t>
            </a:r>
            <a:r>
              <a:rPr lang="ru-RU" dirty="0" smtClean="0"/>
              <a:t> </a:t>
            </a:r>
            <a:r>
              <a:rPr lang="ru-RU" dirty="0" err="1" smtClean="0"/>
              <a:t>ретімен</a:t>
            </a:r>
            <a:r>
              <a:rPr lang="ru-RU" dirty="0" smtClean="0"/>
              <a:t> </a:t>
            </a:r>
            <a:r>
              <a:rPr lang="ru-RU" dirty="0" err="1" smtClean="0"/>
              <a:t>цианды</a:t>
            </a:r>
            <a:r>
              <a:rPr lang="ru-RU" dirty="0" smtClean="0"/>
              <a:t> </a:t>
            </a:r>
            <a:r>
              <a:rPr lang="ru-RU" dirty="0" err="1" smtClean="0"/>
              <a:t>ерітінділердің концентрациясы</a:t>
            </a:r>
            <a:r>
              <a:rPr lang="ru-RU" dirty="0" smtClean="0"/>
              <a:t> </a:t>
            </a:r>
            <a:r>
              <a:rPr lang="ru-RU" dirty="0" err="1" smtClean="0"/>
              <a:t>азаю</a:t>
            </a:r>
            <a:r>
              <a:rPr lang="ru-RU" dirty="0" smtClean="0"/>
              <a:t> </a:t>
            </a:r>
            <a:r>
              <a:rPr lang="ru-RU" dirty="0" err="1" smtClean="0"/>
              <a:t>бағытына қарай тиеледі</a:t>
            </a:r>
            <a:r>
              <a:rPr lang="ru-RU" dirty="0" smtClean="0"/>
              <a:t>. </a:t>
            </a:r>
            <a:r>
              <a:rPr lang="ru-RU" dirty="0" err="1" smtClean="0"/>
              <a:t>Бірінші</a:t>
            </a:r>
            <a:r>
              <a:rPr lang="ru-RU" dirty="0" smtClean="0"/>
              <a:t> </a:t>
            </a:r>
            <a:r>
              <a:rPr lang="ru-RU" dirty="0" err="1" smtClean="0"/>
              <a:t>концентрациясы</a:t>
            </a:r>
            <a:r>
              <a:rPr lang="ru-RU" dirty="0" smtClean="0"/>
              <a:t> </a:t>
            </a:r>
            <a:r>
              <a:rPr lang="ru-RU" dirty="0" err="1" smtClean="0"/>
              <a:t>жоғары ерітінділердің құрамында  </a:t>
            </a:r>
            <a:r>
              <a:rPr lang="ru-RU" dirty="0" smtClean="0"/>
              <a:t>0,1—0,2 % </a:t>
            </a:r>
            <a:r>
              <a:rPr lang="ru-RU" dirty="0" err="1" smtClean="0"/>
              <a:t>NaCN</a:t>
            </a:r>
            <a:r>
              <a:rPr lang="ru-RU" dirty="0" smtClean="0"/>
              <a:t>, </a:t>
            </a:r>
            <a:r>
              <a:rPr lang="ru-RU" dirty="0" err="1" smtClean="0"/>
              <a:t>орташада</a:t>
            </a:r>
            <a:r>
              <a:rPr lang="ru-RU" dirty="0" smtClean="0"/>
              <a:t> 0,05—0,08 </a:t>
            </a:r>
            <a:r>
              <a:rPr lang="ru-RU" dirty="0" err="1" smtClean="0"/>
              <a:t>және әлсіздерде  </a:t>
            </a:r>
            <a:r>
              <a:rPr lang="ru-RU" dirty="0" smtClean="0"/>
              <a:t>0,03—0,05 %</a:t>
            </a:r>
            <a:r>
              <a:rPr lang="ru-RU" dirty="0" err="1" smtClean="0"/>
              <a:t>болады</a:t>
            </a:r>
            <a:r>
              <a:rPr lang="ru-RU" dirty="0" smtClean="0"/>
              <a:t>.</a:t>
            </a:r>
          </a:p>
          <a:p>
            <a:r>
              <a:rPr lang="ru-RU" dirty="0" err="1" smtClean="0"/>
              <a:t>Ерітінділердің және жууға арналған судың жалпы</a:t>
            </a:r>
            <a:r>
              <a:rPr lang="ru-RU" dirty="0" smtClean="0"/>
              <a:t> </a:t>
            </a:r>
            <a:r>
              <a:rPr lang="ru-RU" dirty="0" err="1" smtClean="0"/>
              <a:t>мөлшері </a:t>
            </a:r>
            <a:r>
              <a:rPr lang="ru-RU" dirty="0" smtClean="0"/>
              <a:t>1 т </a:t>
            </a:r>
            <a:r>
              <a:rPr lang="ru-RU" dirty="0" err="1" smtClean="0"/>
              <a:t>құмға </a:t>
            </a:r>
            <a:r>
              <a:rPr lang="ru-RU" dirty="0" smtClean="0"/>
              <a:t>1—2 т </a:t>
            </a:r>
            <a:r>
              <a:rPr lang="ru-RU" dirty="0" err="1" smtClean="0"/>
              <a:t>құрайды</a:t>
            </a:r>
            <a:r>
              <a:rPr lang="ru-RU" dirty="0" smtClean="0"/>
              <a:t>.  </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71472" y="500042"/>
            <a:ext cx="8215370" cy="5857916"/>
          </a:xfrm>
        </p:spPr>
        <p:txBody>
          <a:bodyPr>
            <a:normAutofit fontScale="25000" lnSpcReduction="20000"/>
          </a:bodyPr>
          <a:lstStyle/>
          <a:p>
            <a:endParaRPr lang="ru-RU" sz="8000" dirty="0" smtClean="0"/>
          </a:p>
          <a:p>
            <a:r>
              <a:rPr lang="ru-RU" sz="8000" dirty="0" err="1" smtClean="0"/>
              <a:t>Құмдарды өңдеу ұзақтығы циандық ерітінділердің </a:t>
            </a:r>
            <a:r>
              <a:rPr lang="ru-RU" sz="8000" dirty="0" smtClean="0"/>
              <a:t>материал </a:t>
            </a:r>
            <a:r>
              <a:rPr lang="ru-RU" sz="8000" dirty="0" err="1" smtClean="0"/>
              <a:t>арқылы өту жылдамдығына</a:t>
            </a:r>
            <a:r>
              <a:rPr lang="ru-RU" sz="8000" dirty="0" smtClean="0"/>
              <a:t>, </a:t>
            </a:r>
            <a:r>
              <a:rPr lang="ru-RU" sz="8000" dirty="0" err="1" smtClean="0"/>
              <a:t>ерітіндінің мөлшеріне және құмның гранулометриялық және заттық құрамымен анықталатын  өңдеу режіміне</a:t>
            </a:r>
            <a:r>
              <a:rPr lang="ru-RU" sz="8000" dirty="0" smtClean="0"/>
              <a:t>, </a:t>
            </a:r>
            <a:r>
              <a:rPr lang="ru-RU" sz="8000" dirty="0" err="1" smtClean="0"/>
              <a:t>және </a:t>
            </a:r>
            <a:r>
              <a:rPr lang="ru-RU" sz="8000" dirty="0" smtClean="0"/>
              <a:t>де </a:t>
            </a:r>
            <a:r>
              <a:rPr lang="ru-RU" sz="8000" dirty="0" err="1" smtClean="0"/>
              <a:t>тиеу</a:t>
            </a:r>
            <a:r>
              <a:rPr lang="ru-RU" sz="8000" dirty="0" smtClean="0"/>
              <a:t> мен </a:t>
            </a:r>
            <a:r>
              <a:rPr lang="ru-RU" sz="8000" dirty="0" err="1" smtClean="0"/>
              <a:t>шығару операцияларының </a:t>
            </a:r>
            <a:r>
              <a:rPr lang="ru-RU" sz="8000" dirty="0" smtClean="0"/>
              <a:t>. </a:t>
            </a:r>
            <a:r>
              <a:rPr lang="ru-RU" sz="8000" dirty="0" err="1" smtClean="0"/>
              <a:t>Тәжірибеде құмды тиеу</a:t>
            </a:r>
            <a:r>
              <a:rPr lang="ru-RU" sz="8000" dirty="0" smtClean="0"/>
              <a:t> </a:t>
            </a:r>
            <a:r>
              <a:rPr lang="ru-RU" sz="8000" dirty="0" err="1" smtClean="0"/>
              <a:t>ден</a:t>
            </a:r>
            <a:r>
              <a:rPr lang="ru-RU" sz="8000" dirty="0" smtClean="0"/>
              <a:t> </a:t>
            </a:r>
            <a:r>
              <a:rPr lang="ru-RU" sz="8000" dirty="0" err="1" smtClean="0"/>
              <a:t>кейін</a:t>
            </a:r>
            <a:r>
              <a:rPr lang="ru-RU" sz="8000" dirty="0" smtClean="0"/>
              <a:t> </a:t>
            </a:r>
            <a:r>
              <a:rPr lang="ru-RU" sz="8000" dirty="0" err="1" smtClean="0"/>
              <a:t>өңдеуге кеткен</a:t>
            </a:r>
            <a:r>
              <a:rPr lang="ru-RU" sz="8000" dirty="0" smtClean="0"/>
              <a:t> </a:t>
            </a:r>
            <a:r>
              <a:rPr lang="ru-RU" sz="8000" dirty="0" err="1" smtClean="0"/>
              <a:t>толық уақыты </a:t>
            </a:r>
            <a:r>
              <a:rPr lang="ru-RU" sz="8000" dirty="0" smtClean="0"/>
              <a:t>4 – 8 </a:t>
            </a:r>
            <a:r>
              <a:rPr lang="ru-RU" sz="8000" dirty="0" err="1" smtClean="0"/>
              <a:t>тәулікке жетеді</a:t>
            </a:r>
            <a:r>
              <a:rPr lang="ru-RU" sz="8000" dirty="0" smtClean="0"/>
              <a:t>. </a:t>
            </a:r>
            <a:r>
              <a:rPr lang="ru-RU" sz="8000" dirty="0" err="1" smtClean="0"/>
              <a:t>Құмдарды </a:t>
            </a:r>
            <a:r>
              <a:rPr lang="ru-RU" sz="8000" dirty="0" err="1" smtClean="0"/>
              <a:t>дұрыс сұрыптамағанда операциялар</a:t>
            </a:r>
            <a:r>
              <a:rPr lang="ru-RU" sz="8000" dirty="0" smtClean="0"/>
              <a:t> </a:t>
            </a:r>
            <a:r>
              <a:rPr lang="ru-RU" sz="8000" dirty="0" err="1" smtClean="0"/>
              <a:t>ұзақтығы </a:t>
            </a:r>
            <a:r>
              <a:rPr lang="ru-RU" sz="8000" dirty="0" smtClean="0"/>
              <a:t>10 </a:t>
            </a:r>
            <a:r>
              <a:rPr lang="ru-RU" sz="8000" dirty="0" err="1" smtClean="0"/>
              <a:t>тәулікке децін</a:t>
            </a:r>
            <a:r>
              <a:rPr lang="ru-RU" sz="8000" dirty="0" smtClean="0"/>
              <a:t>, </a:t>
            </a:r>
            <a:r>
              <a:rPr lang="ru-RU" sz="8000" dirty="0" err="1" smtClean="0"/>
              <a:t>кейде</a:t>
            </a:r>
            <a:r>
              <a:rPr lang="ru-RU" sz="8000" dirty="0" smtClean="0"/>
              <a:t> 14 </a:t>
            </a:r>
            <a:r>
              <a:rPr lang="ru-RU" sz="8000" dirty="0" err="1" smtClean="0"/>
              <a:t>тәулікке дейін</a:t>
            </a:r>
            <a:r>
              <a:rPr lang="ru-RU" sz="8000" dirty="0" smtClean="0"/>
              <a:t> </a:t>
            </a:r>
            <a:r>
              <a:rPr lang="ru-RU" sz="8000" dirty="0" err="1" smtClean="0"/>
              <a:t>жетуі</a:t>
            </a:r>
            <a:r>
              <a:rPr lang="ru-RU" sz="8000" dirty="0" smtClean="0"/>
              <a:t> </a:t>
            </a:r>
            <a:r>
              <a:rPr lang="ru-RU" sz="8000" dirty="0" err="1" smtClean="0"/>
              <a:t>мүмкін</a:t>
            </a:r>
            <a:r>
              <a:rPr lang="ru-RU" sz="8000" dirty="0" smtClean="0"/>
              <a:t>. </a:t>
            </a:r>
            <a:endParaRPr lang="ru-RU" sz="8000" dirty="0" smtClean="0"/>
          </a:p>
          <a:p>
            <a:r>
              <a:rPr lang="ru-RU" sz="8000" i="1" dirty="0" smtClean="0"/>
              <a:t>Ер</a:t>
            </a:r>
            <a:r>
              <a:rPr lang="kk-KZ" sz="8000" i="1" dirty="0" smtClean="0"/>
              <a:t>ітіндіні сүзіп өткізу арқылы циандау әдісі</a:t>
            </a:r>
            <a:r>
              <a:rPr lang="ru-RU" sz="8000" i="1" dirty="0" smtClean="0"/>
              <a:t> </a:t>
            </a:r>
            <a:r>
              <a:rPr lang="ru-RU" sz="8000" dirty="0" smtClean="0"/>
              <a:t>— </a:t>
            </a:r>
            <a:r>
              <a:rPr lang="ru-RU" sz="8000" dirty="0" err="1" smtClean="0"/>
              <a:t>қарапайым және арзан</a:t>
            </a:r>
            <a:r>
              <a:rPr lang="ru-RU" sz="8000" dirty="0" smtClean="0"/>
              <a:t> </a:t>
            </a:r>
            <a:r>
              <a:rPr lang="ru-RU" sz="8000" dirty="0" err="1" smtClean="0"/>
              <a:t>әдіс болып</a:t>
            </a:r>
            <a:r>
              <a:rPr lang="ru-RU" sz="8000" dirty="0" smtClean="0"/>
              <a:t> </a:t>
            </a:r>
            <a:r>
              <a:rPr lang="ru-RU" sz="8000" dirty="0" err="1" smtClean="0"/>
              <a:t>табылады</a:t>
            </a:r>
            <a:r>
              <a:rPr lang="ru-RU" sz="8000" dirty="0" smtClean="0"/>
              <a:t>. </a:t>
            </a:r>
            <a:r>
              <a:rPr lang="ru-RU" sz="8000" dirty="0" err="1" smtClean="0"/>
              <a:t>Араластыра</a:t>
            </a:r>
            <a:r>
              <a:rPr lang="ru-RU" sz="8000" dirty="0" smtClean="0"/>
              <a:t> </a:t>
            </a:r>
            <a:r>
              <a:rPr lang="ru-RU" sz="8000" dirty="0" err="1" smtClean="0"/>
              <a:t>ерітінділеуге</a:t>
            </a:r>
            <a:r>
              <a:rPr lang="ru-RU" sz="8000" dirty="0" smtClean="0"/>
              <a:t> </a:t>
            </a:r>
            <a:r>
              <a:rPr lang="ru-RU" sz="8000" dirty="0" err="1" smtClean="0"/>
              <a:t>қарағанда қолданылатын жабдықтардың қарапайымдылығымен және электр</a:t>
            </a:r>
            <a:r>
              <a:rPr lang="ru-RU" sz="8000" dirty="0" smtClean="0"/>
              <a:t> </a:t>
            </a:r>
            <a:r>
              <a:rPr lang="ru-RU" sz="8000" dirty="0" err="1" smtClean="0"/>
              <a:t>энергиясының шығыны төмен болуымен</a:t>
            </a:r>
            <a:r>
              <a:rPr lang="ru-RU" sz="8000" dirty="0" smtClean="0"/>
              <a:t> </a:t>
            </a:r>
            <a:r>
              <a:rPr lang="ru-RU" sz="8000" dirty="0" err="1" smtClean="0"/>
              <a:t>ерекшеленеді</a:t>
            </a:r>
            <a:r>
              <a:rPr lang="ru-RU" sz="8000" dirty="0" smtClean="0"/>
              <a:t> (</a:t>
            </a:r>
            <a:r>
              <a:rPr lang="ru-RU" sz="8000" dirty="0" err="1" smtClean="0"/>
              <a:t>майда</a:t>
            </a:r>
            <a:r>
              <a:rPr lang="ru-RU" sz="8000" dirty="0" smtClean="0"/>
              <a:t> </a:t>
            </a:r>
            <a:r>
              <a:rPr lang="ru-RU" sz="8000" dirty="0" err="1" smtClean="0"/>
              <a:t>ұнтақтау және сүзу операцияларының жоқ болуы</a:t>
            </a:r>
            <a:r>
              <a:rPr lang="ru-RU" sz="8000" dirty="0" smtClean="0"/>
              <a:t>, </a:t>
            </a:r>
            <a:r>
              <a:rPr lang="ru-RU" sz="8000" dirty="0" err="1" smtClean="0"/>
              <a:t>себебі</a:t>
            </a:r>
            <a:r>
              <a:rPr lang="ru-RU" sz="8000" dirty="0" smtClean="0"/>
              <a:t> </a:t>
            </a:r>
            <a:r>
              <a:rPr lang="ru-RU" sz="8000" dirty="0" err="1" smtClean="0"/>
              <a:t>оларға </a:t>
            </a:r>
            <a:r>
              <a:rPr lang="ru-RU" sz="8000" dirty="0" smtClean="0"/>
              <a:t>энергия </a:t>
            </a:r>
            <a:r>
              <a:rPr lang="ru-RU" sz="8000" dirty="0" err="1" smtClean="0"/>
              <a:t>көп мөлшерде жұмсалады</a:t>
            </a:r>
            <a:r>
              <a:rPr lang="ru-RU" sz="8000" dirty="0" smtClean="0"/>
              <a:t>).</a:t>
            </a:r>
          </a:p>
          <a:p>
            <a:r>
              <a:rPr lang="ru-RU" sz="8000" dirty="0" smtClean="0"/>
              <a:t> </a:t>
            </a:r>
            <a:r>
              <a:rPr lang="ru-RU" sz="8000" dirty="0" err="1" smtClean="0"/>
              <a:t>Бұл әдістің  </a:t>
            </a:r>
            <a:r>
              <a:rPr lang="ru-RU" sz="8000" dirty="0" err="1" smtClean="0"/>
              <a:t>кемшілігі</a:t>
            </a:r>
            <a:r>
              <a:rPr lang="ru-RU" sz="8000" dirty="0" smtClean="0"/>
              <a:t> </a:t>
            </a:r>
            <a:r>
              <a:rPr lang="ru-RU" sz="8000" dirty="0" err="1" smtClean="0"/>
              <a:t>алтынды</a:t>
            </a:r>
            <a:r>
              <a:rPr lang="ru-RU" sz="8000" dirty="0" smtClean="0"/>
              <a:t> </a:t>
            </a:r>
            <a:r>
              <a:rPr lang="ru-RU" sz="8000" dirty="0" err="1" smtClean="0"/>
              <a:t>бөліп алу</a:t>
            </a:r>
            <a:r>
              <a:rPr lang="ru-RU" sz="8000" dirty="0" smtClean="0"/>
              <a:t> </a:t>
            </a:r>
            <a:r>
              <a:rPr lang="ru-RU" sz="8000" dirty="0" err="1" smtClean="0"/>
              <a:t>дәрежесі төмен болуында</a:t>
            </a:r>
            <a:r>
              <a:rPr lang="ru-RU" sz="8000" dirty="0" smtClean="0"/>
              <a:t> </a:t>
            </a:r>
            <a:r>
              <a:rPr lang="ru-RU" sz="8000" dirty="0" err="1" smtClean="0"/>
              <a:t>(әдетте </a:t>
            </a:r>
            <a:r>
              <a:rPr lang="ru-RU" sz="8000" dirty="0" smtClean="0"/>
              <a:t>70—80 %) </a:t>
            </a:r>
            <a:r>
              <a:rPr lang="ru-RU" sz="8000" dirty="0" err="1" smtClean="0"/>
              <a:t>және қолданылатын аппараттардың ірілігінде</a:t>
            </a:r>
            <a:r>
              <a:rPr lang="ru-RU" sz="8000" dirty="0" smtClean="0"/>
              <a:t>. </a:t>
            </a:r>
            <a:r>
              <a:rPr lang="ru-RU" sz="8000" dirty="0" err="1" smtClean="0"/>
              <a:t>Қазіргі кезде</a:t>
            </a:r>
            <a:r>
              <a:rPr lang="ru-RU" sz="8000" dirty="0" smtClean="0"/>
              <a:t> </a:t>
            </a:r>
            <a:r>
              <a:rPr lang="ru-RU" sz="8000" dirty="0" err="1" smtClean="0"/>
              <a:t>бұл әдісті кедей</a:t>
            </a:r>
            <a:r>
              <a:rPr lang="ru-RU" sz="8000" dirty="0" smtClean="0"/>
              <a:t> </a:t>
            </a:r>
            <a:r>
              <a:rPr lang="ru-RU" sz="8000" dirty="0" err="1" smtClean="0"/>
              <a:t>кендерді</a:t>
            </a:r>
            <a:r>
              <a:rPr lang="ru-RU" sz="8000" dirty="0" smtClean="0"/>
              <a:t> </a:t>
            </a:r>
            <a:r>
              <a:rPr lang="ru-RU" sz="8000" dirty="0" err="1" smtClean="0"/>
              <a:t>өңдеуде қолданылады</a:t>
            </a:r>
            <a:r>
              <a:rPr lang="ru-RU" sz="8000" dirty="0" err="1" smtClean="0"/>
              <a:t>.</a:t>
            </a:r>
            <a:endParaRPr lang="ru-RU" sz="8000" dirty="0" smtClean="0"/>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normAutofit/>
          </a:bodyPr>
          <a:lstStyle/>
          <a:p>
            <a:r>
              <a:rPr lang="ru-RU" sz="3600" b="1" i="1" dirty="0" err="1" smtClean="0">
                <a:solidFill>
                  <a:srgbClr val="C00000"/>
                </a:solidFill>
              </a:rPr>
              <a:t>Үймеде ерітінділеу</a:t>
            </a:r>
            <a:endParaRPr lang="ru-RU" sz="3600" b="1" i="1" dirty="0">
              <a:solidFill>
                <a:srgbClr val="C00000"/>
              </a:solidFill>
            </a:endParaRPr>
          </a:p>
        </p:txBody>
      </p:sp>
      <p:sp>
        <p:nvSpPr>
          <p:cNvPr id="3" name="Содержимое 2"/>
          <p:cNvSpPr>
            <a:spLocks noGrp="1"/>
          </p:cNvSpPr>
          <p:nvPr>
            <p:ph idx="1"/>
          </p:nvPr>
        </p:nvSpPr>
        <p:spPr>
          <a:xfrm>
            <a:off x="457200" y="1142984"/>
            <a:ext cx="8229600" cy="4983179"/>
          </a:xfrm>
        </p:spPr>
        <p:txBody>
          <a:bodyPr>
            <a:normAutofit fontScale="92500" lnSpcReduction="10000"/>
          </a:bodyPr>
          <a:lstStyle/>
          <a:p>
            <a:r>
              <a:rPr lang="ru-RU" dirty="0" err="1" smtClean="0"/>
              <a:t>Бұл </a:t>
            </a:r>
            <a:r>
              <a:rPr lang="ru-RU" dirty="0" smtClean="0"/>
              <a:t>процесс </a:t>
            </a:r>
            <a:r>
              <a:rPr lang="ru-RU" dirty="0" err="1" smtClean="0"/>
              <a:t>негізі</a:t>
            </a:r>
            <a:r>
              <a:rPr lang="ru-RU" dirty="0" smtClean="0"/>
              <a:t> </a:t>
            </a:r>
            <a:r>
              <a:rPr lang="ru-RU" dirty="0" err="1" smtClean="0"/>
              <a:t>преколяциялық ерітінділеу</a:t>
            </a:r>
            <a:r>
              <a:rPr lang="ru-RU" dirty="0" smtClean="0"/>
              <a:t> </a:t>
            </a:r>
            <a:r>
              <a:rPr lang="ru-RU" dirty="0" err="1" smtClean="0"/>
              <a:t>процесіне</a:t>
            </a:r>
            <a:r>
              <a:rPr lang="ru-RU" dirty="0" smtClean="0"/>
              <a:t> </a:t>
            </a:r>
            <a:r>
              <a:rPr lang="ru-RU" dirty="0" err="1" smtClean="0"/>
              <a:t>ұқсас болып</a:t>
            </a:r>
            <a:r>
              <a:rPr lang="ru-RU" dirty="0" smtClean="0"/>
              <a:t> </a:t>
            </a:r>
            <a:r>
              <a:rPr lang="ru-RU" dirty="0" err="1" smtClean="0"/>
              <a:t>келеді</a:t>
            </a:r>
            <a:r>
              <a:rPr lang="ru-RU" dirty="0" smtClean="0"/>
              <a:t>. </a:t>
            </a:r>
            <a:r>
              <a:rPr lang="ru-RU" dirty="0" err="1" smtClean="0"/>
              <a:t>Мұнда, арнайы</a:t>
            </a:r>
            <a:r>
              <a:rPr lang="ru-RU" dirty="0" smtClean="0"/>
              <a:t> су </a:t>
            </a:r>
            <a:r>
              <a:rPr lang="ru-RU" dirty="0" err="1" smtClean="0"/>
              <a:t>өткізбейтін табаны</a:t>
            </a:r>
            <a:r>
              <a:rPr lang="ru-RU" dirty="0" smtClean="0"/>
              <a:t> бар </a:t>
            </a:r>
            <a:r>
              <a:rPr lang="ru-RU" dirty="0" err="1" smtClean="0"/>
              <a:t>площадкаға  үймелеп </a:t>
            </a:r>
            <a:r>
              <a:rPr lang="ru-RU" dirty="0" smtClean="0"/>
              <a:t>штабель </a:t>
            </a:r>
            <a:r>
              <a:rPr lang="ru-RU" dirty="0" err="1" smtClean="0"/>
              <a:t>тәріздес түрде орналасқан кенге</a:t>
            </a:r>
            <a:r>
              <a:rPr lang="ru-RU" dirty="0" smtClean="0"/>
              <a:t> </a:t>
            </a:r>
            <a:r>
              <a:rPr lang="ru-RU" dirty="0" err="1" smtClean="0"/>
              <a:t>үстінен циандық ерітіндімен</a:t>
            </a:r>
            <a:r>
              <a:rPr lang="ru-RU" dirty="0" smtClean="0"/>
              <a:t> </a:t>
            </a:r>
            <a:r>
              <a:rPr lang="ru-RU" dirty="0" err="1" smtClean="0"/>
              <a:t>шашыратып</a:t>
            </a:r>
            <a:r>
              <a:rPr lang="ru-RU" dirty="0" smtClean="0"/>
              <a:t> </a:t>
            </a:r>
            <a:r>
              <a:rPr lang="ru-RU" dirty="0" err="1" smtClean="0"/>
              <a:t>себеді</a:t>
            </a:r>
            <a:r>
              <a:rPr lang="ru-RU" dirty="0" smtClean="0"/>
              <a:t>. Кен </a:t>
            </a:r>
            <a:r>
              <a:rPr lang="ru-RU" dirty="0" err="1" smtClean="0"/>
              <a:t>қабаты арқылы ерітінді</a:t>
            </a:r>
            <a:r>
              <a:rPr lang="ru-RU" dirty="0" smtClean="0"/>
              <a:t> </a:t>
            </a:r>
            <a:r>
              <a:rPr lang="ru-RU" dirty="0" err="1" smtClean="0"/>
              <a:t>баяу</a:t>
            </a:r>
            <a:r>
              <a:rPr lang="ru-RU" dirty="0" smtClean="0"/>
              <a:t> </a:t>
            </a:r>
            <a:r>
              <a:rPr lang="ru-RU" dirty="0" err="1" smtClean="0"/>
              <a:t>өткен кезде</a:t>
            </a:r>
            <a:r>
              <a:rPr lang="ru-RU" dirty="0" smtClean="0"/>
              <a:t> алтын мен </a:t>
            </a:r>
            <a:r>
              <a:rPr lang="ru-RU" dirty="0" err="1" smtClean="0"/>
              <a:t>күмістің еруі</a:t>
            </a:r>
            <a:r>
              <a:rPr lang="ru-RU" dirty="0" smtClean="0"/>
              <a:t> </a:t>
            </a:r>
            <a:r>
              <a:rPr lang="ru-RU" dirty="0" err="1" smtClean="0"/>
              <a:t>басталады</a:t>
            </a:r>
            <a:r>
              <a:rPr lang="ru-RU" dirty="0" smtClean="0"/>
              <a:t>. </a:t>
            </a:r>
            <a:r>
              <a:rPr lang="ru-RU" dirty="0" err="1" smtClean="0"/>
              <a:t>Астынан</a:t>
            </a:r>
            <a:r>
              <a:rPr lang="ru-RU" dirty="0" smtClean="0"/>
              <a:t> </a:t>
            </a:r>
            <a:r>
              <a:rPr lang="ru-RU" dirty="0" err="1" smtClean="0"/>
              <a:t>ағып шыққан ерітінді</a:t>
            </a:r>
            <a:r>
              <a:rPr lang="ru-RU" dirty="0" smtClean="0"/>
              <a:t> </a:t>
            </a:r>
            <a:r>
              <a:rPr lang="ru-RU" dirty="0" err="1" smtClean="0"/>
              <a:t>асыл</a:t>
            </a:r>
            <a:r>
              <a:rPr lang="ru-RU" dirty="0" smtClean="0"/>
              <a:t> </a:t>
            </a:r>
            <a:r>
              <a:rPr lang="ru-RU" dirty="0" err="1" smtClean="0"/>
              <a:t>металдарды</a:t>
            </a:r>
            <a:r>
              <a:rPr lang="ru-RU" dirty="0" smtClean="0"/>
              <a:t> </a:t>
            </a:r>
            <a:r>
              <a:rPr lang="ru-RU" dirty="0" err="1" smtClean="0"/>
              <a:t>тұндыруға жіберіледі</a:t>
            </a:r>
            <a:r>
              <a:rPr lang="ru-RU" dirty="0" smtClean="0"/>
              <a:t>.</a:t>
            </a:r>
          </a:p>
          <a:p>
            <a:r>
              <a:rPr lang="ru-RU" dirty="0" err="1" smtClean="0"/>
              <a:t>Әдетте үймеде ерітінділеуге</a:t>
            </a:r>
            <a:r>
              <a:rPr lang="ru-RU" dirty="0" smtClean="0"/>
              <a:t> </a:t>
            </a:r>
            <a:r>
              <a:rPr lang="ru-RU" dirty="0" err="1" smtClean="0"/>
              <a:t>ұсатудан шыққан ірілігі</a:t>
            </a:r>
            <a:r>
              <a:rPr lang="ru-RU" dirty="0" smtClean="0"/>
              <a:t> 5 – 20 мм </a:t>
            </a:r>
            <a:r>
              <a:rPr lang="ru-RU" dirty="0" err="1" smtClean="0"/>
              <a:t>болып</a:t>
            </a:r>
            <a:r>
              <a:rPr lang="ru-RU" dirty="0" smtClean="0"/>
              <a:t> </a:t>
            </a:r>
            <a:r>
              <a:rPr lang="ru-RU" dirty="0" err="1" smtClean="0"/>
              <a:t>келетін</a:t>
            </a:r>
            <a:r>
              <a:rPr lang="ru-RU" dirty="0" smtClean="0"/>
              <a:t> </a:t>
            </a:r>
            <a:r>
              <a:rPr lang="ru-RU" dirty="0" err="1" smtClean="0"/>
              <a:t>кен</a:t>
            </a:r>
            <a:r>
              <a:rPr lang="ru-RU" dirty="0" smtClean="0"/>
              <a:t> </a:t>
            </a:r>
            <a:r>
              <a:rPr lang="ru-RU" dirty="0" err="1" smtClean="0"/>
              <a:t>түседі</a:t>
            </a:r>
            <a:r>
              <a:rPr lang="ru-RU" dirty="0" smtClean="0"/>
              <a:t>. </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71472" y="571480"/>
            <a:ext cx="8001056" cy="5554683"/>
          </a:xfrm>
        </p:spPr>
        <p:txBody>
          <a:bodyPr>
            <a:normAutofit fontScale="70000" lnSpcReduction="20000"/>
          </a:bodyPr>
          <a:lstStyle/>
          <a:p>
            <a:endParaRPr lang="ru-RU" i="1" dirty="0" smtClean="0"/>
          </a:p>
          <a:p>
            <a:r>
              <a:rPr lang="ru-RU" i="1" dirty="0" err="1" smtClean="0"/>
              <a:t>Үймеде ерітінділеуді</a:t>
            </a:r>
            <a:r>
              <a:rPr lang="ru-RU" i="1" dirty="0" smtClean="0"/>
              <a:t> </a:t>
            </a:r>
            <a:r>
              <a:rPr lang="ru-RU" dirty="0" err="1" smtClean="0"/>
              <a:t>арнайы</a:t>
            </a:r>
            <a:r>
              <a:rPr lang="ru-RU" dirty="0" smtClean="0"/>
              <a:t> </a:t>
            </a:r>
            <a:r>
              <a:rPr lang="ru-RU" dirty="0" err="1" smtClean="0"/>
              <a:t>дайындалған  площадкаларда</a:t>
            </a:r>
            <a:r>
              <a:rPr lang="ru-RU" dirty="0" smtClean="0"/>
              <a:t> таза </a:t>
            </a:r>
            <a:r>
              <a:rPr lang="ru-RU" dirty="0" err="1" smtClean="0"/>
              <a:t>ауада</a:t>
            </a:r>
            <a:r>
              <a:rPr lang="ru-RU" dirty="0" smtClean="0"/>
              <a:t> </a:t>
            </a:r>
            <a:r>
              <a:rPr lang="ru-RU" dirty="0" err="1" smtClean="0"/>
              <a:t>жүргізеді</a:t>
            </a:r>
            <a:r>
              <a:rPr lang="ru-RU" dirty="0" smtClean="0"/>
              <a:t>( </a:t>
            </a:r>
            <a:r>
              <a:rPr lang="ru-RU" dirty="0" err="1" smtClean="0"/>
              <a:t>сурет</a:t>
            </a:r>
            <a:r>
              <a:rPr lang="ru-RU" dirty="0" smtClean="0"/>
              <a:t> 58). </a:t>
            </a:r>
            <a:r>
              <a:rPr lang="ru-RU" dirty="0" err="1" smtClean="0"/>
              <a:t>Площадкаға </a:t>
            </a:r>
            <a:r>
              <a:rPr lang="ru-RU" dirty="0" smtClean="0"/>
              <a:t>су </a:t>
            </a:r>
            <a:r>
              <a:rPr lang="ru-RU" dirty="0" err="1" smtClean="0"/>
              <a:t>өткізбейтін қасиет </a:t>
            </a:r>
            <a:r>
              <a:rPr lang="ru-RU" dirty="0" smtClean="0"/>
              <a:t>беру </a:t>
            </a:r>
            <a:r>
              <a:rPr lang="ru-RU" dirty="0" err="1" smtClean="0"/>
              <a:t>үшін оның бетін</a:t>
            </a:r>
            <a:r>
              <a:rPr lang="ru-RU" dirty="0" smtClean="0"/>
              <a:t> </a:t>
            </a:r>
            <a:r>
              <a:rPr lang="ru-RU" dirty="0" err="1" smtClean="0"/>
              <a:t>бетан</a:t>
            </a:r>
            <a:r>
              <a:rPr lang="ru-RU" dirty="0" smtClean="0"/>
              <a:t> </a:t>
            </a:r>
            <a:r>
              <a:rPr lang="ru-RU" dirty="0" err="1" smtClean="0"/>
              <a:t>қабатымен </a:t>
            </a:r>
            <a:r>
              <a:rPr lang="ru-RU" dirty="0" smtClean="0"/>
              <a:t>, асфальт </a:t>
            </a:r>
            <a:r>
              <a:rPr lang="ru-RU" dirty="0" err="1" smtClean="0"/>
              <a:t>немесе</a:t>
            </a:r>
            <a:r>
              <a:rPr lang="ru-RU" dirty="0" smtClean="0"/>
              <a:t> </a:t>
            </a:r>
            <a:r>
              <a:rPr lang="ru-RU" dirty="0" err="1" smtClean="0"/>
              <a:t>нығыздалған сазбалшық қабатымен қаптайды</a:t>
            </a:r>
            <a:r>
              <a:rPr lang="ru-RU" dirty="0" smtClean="0"/>
              <a:t>.  </a:t>
            </a:r>
            <a:r>
              <a:rPr lang="ru-RU" dirty="0" err="1" smtClean="0"/>
              <a:t>Кейде</a:t>
            </a:r>
            <a:r>
              <a:rPr lang="ru-RU" dirty="0" smtClean="0"/>
              <a:t> </a:t>
            </a:r>
            <a:r>
              <a:rPr lang="ru-RU" dirty="0" err="1" smtClean="0"/>
              <a:t>бұл мақсатпен синтетикалық материалдан</a:t>
            </a:r>
            <a:r>
              <a:rPr lang="ru-RU" dirty="0" smtClean="0"/>
              <a:t> </a:t>
            </a:r>
            <a:r>
              <a:rPr lang="ru-RU" dirty="0" err="1" smtClean="0"/>
              <a:t>жасалған қабыршықтарды </a:t>
            </a:r>
            <a:r>
              <a:rPr lang="ru-RU" dirty="0" smtClean="0"/>
              <a:t>(пленка)</a:t>
            </a:r>
            <a:r>
              <a:rPr lang="ru-RU" dirty="0" err="1" smtClean="0"/>
              <a:t>қолданады</a:t>
            </a:r>
            <a:r>
              <a:rPr lang="ru-RU" dirty="0" smtClean="0"/>
              <a:t>. </a:t>
            </a:r>
            <a:r>
              <a:rPr lang="ru-RU" dirty="0" err="1" smtClean="0"/>
              <a:t>Ерітіндінің ағуын жақсарту мақсатында площадканы</a:t>
            </a:r>
            <a:r>
              <a:rPr lang="ru-RU" dirty="0" smtClean="0"/>
              <a:t> </a:t>
            </a:r>
            <a:r>
              <a:rPr lang="ru-RU" dirty="0" err="1" smtClean="0"/>
              <a:t>біраз</a:t>
            </a:r>
            <a:r>
              <a:rPr lang="ru-RU" dirty="0" smtClean="0"/>
              <a:t> </a:t>
            </a:r>
            <a:r>
              <a:rPr lang="ru-RU" dirty="0" err="1" smtClean="0"/>
              <a:t>көлденеңғып жасайды</a:t>
            </a:r>
            <a:r>
              <a:rPr lang="ru-RU" dirty="0" smtClean="0"/>
              <a:t> (2—4°).</a:t>
            </a:r>
          </a:p>
          <a:p>
            <a:r>
              <a:rPr lang="ru-RU" dirty="0" smtClean="0"/>
              <a:t> </a:t>
            </a:r>
            <a:r>
              <a:rPr lang="ru-RU" dirty="0" err="1" smtClean="0"/>
              <a:t>Дайындалғанплощадкада уймені</a:t>
            </a:r>
            <a:r>
              <a:rPr lang="ru-RU" dirty="0" smtClean="0"/>
              <a:t> </a:t>
            </a:r>
            <a:r>
              <a:rPr lang="ru-RU" dirty="0" err="1" smtClean="0"/>
              <a:t>қабаттап себуді</a:t>
            </a:r>
            <a:r>
              <a:rPr lang="ru-RU" dirty="0" smtClean="0"/>
              <a:t> </a:t>
            </a:r>
            <a:r>
              <a:rPr lang="ru-RU" dirty="0" err="1" smtClean="0"/>
              <a:t>бастайды</a:t>
            </a:r>
            <a:r>
              <a:rPr lang="ru-RU" dirty="0" smtClean="0"/>
              <a:t>. </a:t>
            </a:r>
            <a:r>
              <a:rPr lang="ru-RU" dirty="0" err="1" smtClean="0"/>
              <a:t>Бұл </a:t>
            </a:r>
            <a:r>
              <a:rPr lang="ru-RU" dirty="0" smtClean="0"/>
              <a:t>операция — </a:t>
            </a:r>
            <a:r>
              <a:rPr lang="ru-RU" dirty="0" err="1" smtClean="0"/>
              <a:t>барлық технологияның ең жауапты</a:t>
            </a:r>
            <a:r>
              <a:rPr lang="ru-RU" dirty="0" smtClean="0"/>
              <a:t> </a:t>
            </a:r>
            <a:r>
              <a:rPr lang="ru-RU" dirty="0" err="1" smtClean="0"/>
              <a:t>бөлігі болып</a:t>
            </a:r>
            <a:r>
              <a:rPr lang="ru-RU" dirty="0" smtClean="0"/>
              <a:t> </a:t>
            </a:r>
            <a:r>
              <a:rPr lang="ru-RU" dirty="0" err="1" smtClean="0"/>
              <a:t>табылады</a:t>
            </a:r>
            <a:r>
              <a:rPr lang="ru-RU" dirty="0" smtClean="0"/>
              <a:t>.  </a:t>
            </a:r>
            <a:r>
              <a:rPr lang="ru-RU" dirty="0" err="1" smtClean="0"/>
              <a:t>Кенді</a:t>
            </a:r>
            <a:r>
              <a:rPr lang="ru-RU" dirty="0" smtClean="0"/>
              <a:t>  </a:t>
            </a:r>
            <a:r>
              <a:rPr lang="ru-RU" dirty="0" err="1" smtClean="0"/>
              <a:t>себу</a:t>
            </a:r>
            <a:r>
              <a:rPr lang="ru-RU" dirty="0" smtClean="0"/>
              <a:t> </a:t>
            </a:r>
            <a:r>
              <a:rPr lang="ru-RU" dirty="0" err="1" smtClean="0"/>
              <a:t>барысында</a:t>
            </a:r>
            <a:r>
              <a:rPr lang="ru-RU" dirty="0" smtClean="0"/>
              <a:t>, </a:t>
            </a:r>
            <a:r>
              <a:rPr lang="ru-RU" dirty="0" err="1" smtClean="0"/>
              <a:t>үймедегі кен</a:t>
            </a:r>
            <a:r>
              <a:rPr lang="ru-RU" dirty="0" smtClean="0"/>
              <a:t> </a:t>
            </a:r>
            <a:r>
              <a:rPr lang="ru-RU" dirty="0" err="1" smtClean="0"/>
              <a:t>біртекті</a:t>
            </a:r>
            <a:r>
              <a:rPr lang="ru-RU" dirty="0" smtClean="0"/>
              <a:t> </a:t>
            </a:r>
            <a:r>
              <a:rPr lang="ru-RU" dirty="0" err="1" smtClean="0"/>
              <a:t>етіп</a:t>
            </a:r>
            <a:r>
              <a:rPr lang="ru-RU" dirty="0" smtClean="0"/>
              <a:t> (</a:t>
            </a:r>
            <a:r>
              <a:rPr lang="ru-RU" dirty="0" err="1" smtClean="0"/>
              <a:t>каналсыз</a:t>
            </a:r>
            <a:r>
              <a:rPr lang="ru-RU" dirty="0" smtClean="0"/>
              <a:t>) </a:t>
            </a:r>
            <a:r>
              <a:rPr lang="ru-RU" dirty="0" err="1" smtClean="0"/>
              <a:t>жасау</a:t>
            </a:r>
            <a:r>
              <a:rPr lang="ru-RU" dirty="0" smtClean="0"/>
              <a:t>  </a:t>
            </a:r>
            <a:r>
              <a:rPr lang="ru-RU" dirty="0" err="1" smtClean="0"/>
              <a:t>керек</a:t>
            </a:r>
            <a:r>
              <a:rPr lang="ru-RU" dirty="0" smtClean="0"/>
              <a:t> </a:t>
            </a:r>
            <a:r>
              <a:rPr lang="ru-RU" dirty="0" err="1" smtClean="0"/>
              <a:t>және </a:t>
            </a:r>
            <a:r>
              <a:rPr lang="ru-RU" dirty="0" smtClean="0"/>
              <a:t>де </a:t>
            </a:r>
            <a:r>
              <a:rPr lang="ru-RU" dirty="0" err="1" smtClean="0"/>
              <a:t>ол</a:t>
            </a:r>
            <a:r>
              <a:rPr lang="ru-RU" dirty="0" smtClean="0"/>
              <a:t> </a:t>
            </a:r>
            <a:r>
              <a:rPr lang="ru-RU" dirty="0" err="1" smtClean="0"/>
              <a:t>борпылдақ</a:t>
            </a:r>
            <a:r>
              <a:rPr lang="ru-RU" dirty="0" smtClean="0"/>
              <a:t>, </a:t>
            </a:r>
            <a:r>
              <a:rPr lang="ru-RU" dirty="0" err="1" smtClean="0"/>
              <a:t>циандық ерітінділерді</a:t>
            </a:r>
            <a:r>
              <a:rPr lang="ru-RU" dirty="0" smtClean="0"/>
              <a:t> </a:t>
            </a:r>
            <a:r>
              <a:rPr lang="ru-RU" dirty="0" err="1" smtClean="0"/>
              <a:t>жақсы өткізетін болуы</a:t>
            </a:r>
            <a:r>
              <a:rPr lang="ru-RU" dirty="0" smtClean="0"/>
              <a:t> </a:t>
            </a:r>
            <a:r>
              <a:rPr lang="ru-RU" dirty="0" err="1" smtClean="0"/>
              <a:t>тиіс</a:t>
            </a:r>
            <a:r>
              <a:rPr lang="ru-RU" dirty="0" smtClean="0"/>
              <a:t>. </a:t>
            </a:r>
            <a:r>
              <a:rPr lang="ru-RU" dirty="0" err="1" smtClean="0"/>
              <a:t>Әдетте кенді</a:t>
            </a:r>
            <a:r>
              <a:rPr lang="ru-RU" dirty="0" smtClean="0"/>
              <a:t> </a:t>
            </a:r>
            <a:r>
              <a:rPr lang="ru-RU" dirty="0" err="1" smtClean="0"/>
              <a:t>себуді</a:t>
            </a:r>
            <a:r>
              <a:rPr lang="ru-RU" dirty="0" smtClean="0"/>
              <a:t> </a:t>
            </a:r>
            <a:r>
              <a:rPr lang="ru-RU" dirty="0" err="1" smtClean="0"/>
              <a:t>фронтальдіпогрузчиктермен</a:t>
            </a:r>
            <a:r>
              <a:rPr lang="ru-RU" dirty="0" smtClean="0"/>
              <a:t> </a:t>
            </a:r>
            <a:r>
              <a:rPr lang="ru-RU" dirty="0" err="1" smtClean="0"/>
              <a:t>немесе</a:t>
            </a:r>
            <a:r>
              <a:rPr lang="ru-RU" dirty="0" smtClean="0"/>
              <a:t> </a:t>
            </a:r>
            <a:r>
              <a:rPr lang="ru-RU" dirty="0" err="1" smtClean="0"/>
              <a:t>бульдозерлермен</a:t>
            </a:r>
            <a:r>
              <a:rPr lang="ru-RU" dirty="0" smtClean="0"/>
              <a:t> </a:t>
            </a:r>
            <a:r>
              <a:rPr lang="ru-RU" dirty="0" err="1" smtClean="0"/>
              <a:t>жүргізеді.</a:t>
            </a:r>
            <a:r>
              <a:rPr lang="ru-RU" dirty="0" smtClean="0"/>
              <a:t>  </a:t>
            </a:r>
            <a:r>
              <a:rPr lang="ru-RU" dirty="0" err="1" smtClean="0"/>
              <a:t>Үйменің кеңінен таралған түрі бұл </a:t>
            </a:r>
            <a:r>
              <a:rPr lang="ru-RU" dirty="0" smtClean="0"/>
              <a:t>– </a:t>
            </a:r>
            <a:r>
              <a:rPr lang="ru-RU" dirty="0" err="1" smtClean="0"/>
              <a:t>төртбұрышты қималанған </a:t>
            </a:r>
            <a:r>
              <a:rPr lang="ru-RU" dirty="0" smtClean="0"/>
              <a:t>пирамида </a:t>
            </a:r>
            <a:r>
              <a:rPr lang="ru-RU" dirty="0" err="1" smtClean="0"/>
              <a:t>болып</a:t>
            </a:r>
            <a:r>
              <a:rPr lang="ru-RU" dirty="0" smtClean="0"/>
              <a:t> </a:t>
            </a:r>
            <a:r>
              <a:rPr lang="ru-RU" dirty="0" err="1" smtClean="0"/>
              <a:t>табылады</a:t>
            </a:r>
            <a:r>
              <a:rPr lang="ru-RU" dirty="0" smtClean="0"/>
              <a:t>. </a:t>
            </a:r>
            <a:r>
              <a:rPr lang="ru-RU" dirty="0" err="1" smtClean="0"/>
              <a:t>Үйменің биіктігі</a:t>
            </a:r>
            <a:r>
              <a:rPr lang="ru-RU" dirty="0" smtClean="0"/>
              <a:t> 3-тен – 10-15 </a:t>
            </a:r>
            <a:r>
              <a:rPr lang="ru-RU" dirty="0" err="1" smtClean="0"/>
              <a:t>метрге</a:t>
            </a:r>
            <a:r>
              <a:rPr lang="ru-RU" dirty="0" smtClean="0"/>
              <a:t>, ал </a:t>
            </a:r>
            <a:r>
              <a:rPr lang="ru-RU" dirty="0" err="1" smtClean="0"/>
              <a:t>кен</a:t>
            </a:r>
            <a:r>
              <a:rPr lang="ru-RU" dirty="0" smtClean="0"/>
              <a:t> </a:t>
            </a:r>
            <a:r>
              <a:rPr lang="ru-RU" dirty="0" err="1" smtClean="0"/>
              <a:t>бойынша</a:t>
            </a:r>
            <a:r>
              <a:rPr lang="ru-RU" dirty="0" smtClean="0"/>
              <a:t> </a:t>
            </a:r>
            <a:r>
              <a:rPr lang="ru-RU" dirty="0" err="1" smtClean="0"/>
              <a:t>сыйымдылығы </a:t>
            </a:r>
            <a:r>
              <a:rPr lang="ru-RU" dirty="0" smtClean="0"/>
              <a:t>100-200 </a:t>
            </a:r>
            <a:r>
              <a:rPr lang="ru-RU" dirty="0" err="1" smtClean="0"/>
              <a:t>мың тоннаға дейін</a:t>
            </a:r>
            <a:r>
              <a:rPr lang="ru-RU" dirty="0" smtClean="0"/>
              <a:t> </a:t>
            </a:r>
            <a:r>
              <a:rPr lang="ru-RU" dirty="0" err="1" smtClean="0"/>
              <a:t>жетуі</a:t>
            </a:r>
            <a:r>
              <a:rPr lang="ru-RU" dirty="0" smtClean="0"/>
              <a:t> </a:t>
            </a:r>
            <a:r>
              <a:rPr lang="ru-RU" dirty="0" err="1" smtClean="0"/>
              <a:t>мүмкін</a:t>
            </a:r>
            <a:r>
              <a:rPr lang="ru-RU" dirty="0" smtClean="0"/>
              <a:t>.</a:t>
            </a: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200" dirty="0" smtClean="0"/>
              <a:t/>
            </a:r>
            <a:br>
              <a:rPr lang="ru-RU" sz="2200" dirty="0" smtClean="0"/>
            </a:br>
            <a:r>
              <a:rPr lang="ru-RU" sz="2200" dirty="0" smtClean="0"/>
              <a:t>1 — су </a:t>
            </a:r>
            <a:r>
              <a:rPr lang="ru-RU" sz="2200" dirty="0" err="1" smtClean="0"/>
              <a:t>өткізбейдің негізі</a:t>
            </a:r>
            <a:r>
              <a:rPr lang="ru-RU" sz="2200" dirty="0" smtClean="0"/>
              <a:t>; 2— </a:t>
            </a:r>
            <a:r>
              <a:rPr lang="ru-RU" sz="2200" dirty="0" err="1" smtClean="0"/>
              <a:t>үйме</a:t>
            </a:r>
            <a:r>
              <a:rPr lang="ru-RU" sz="2200" dirty="0" smtClean="0"/>
              <a:t>; 3 — </a:t>
            </a:r>
            <a:r>
              <a:rPr lang="ru-RU" sz="2200" dirty="0" err="1" smtClean="0"/>
              <a:t>шашыратқыштар</a:t>
            </a:r>
            <a:r>
              <a:rPr lang="ru-RU" sz="2200" dirty="0" smtClean="0"/>
              <a:t>;</a:t>
            </a:r>
            <a:br>
              <a:rPr lang="ru-RU" sz="2200" dirty="0" smtClean="0"/>
            </a:br>
            <a:r>
              <a:rPr lang="ru-RU" sz="2200" b="1" i="1" dirty="0" smtClean="0"/>
              <a:t>4 </a:t>
            </a:r>
            <a:r>
              <a:rPr lang="ru-RU" sz="2200" dirty="0" smtClean="0"/>
              <a:t>— </a:t>
            </a:r>
            <a:r>
              <a:rPr lang="ru-RU" sz="2200" dirty="0" err="1" smtClean="0"/>
              <a:t>құрамында алтыныбар</a:t>
            </a:r>
            <a:r>
              <a:rPr lang="ru-RU" sz="2200" dirty="0" smtClean="0"/>
              <a:t> </a:t>
            </a:r>
            <a:r>
              <a:rPr lang="ru-RU" sz="2200" dirty="0" err="1" smtClean="0"/>
              <a:t>ерітінділерді</a:t>
            </a:r>
            <a:r>
              <a:rPr lang="ru-RU" sz="2200" dirty="0" smtClean="0"/>
              <a:t> </a:t>
            </a:r>
            <a:r>
              <a:rPr lang="ru-RU" sz="2200" dirty="0" err="1" smtClean="0"/>
              <a:t>жинап</a:t>
            </a:r>
            <a:r>
              <a:rPr lang="ru-RU" sz="2200" dirty="0" smtClean="0"/>
              <a:t> </a:t>
            </a:r>
            <a:r>
              <a:rPr lang="ru-RU" sz="2200" dirty="0" err="1" smtClean="0"/>
              <a:t>алатын</a:t>
            </a:r>
            <a:r>
              <a:rPr lang="ru-RU" sz="2200" dirty="0" smtClean="0"/>
              <a:t> </a:t>
            </a:r>
            <a:r>
              <a:rPr lang="ru-RU" sz="2200" dirty="0" err="1" smtClean="0"/>
              <a:t>ойыңқы </a:t>
            </a:r>
            <a:r>
              <a:rPr lang="ru-RU" sz="2200" dirty="0" smtClean="0"/>
              <a:t>(пруд); </a:t>
            </a:r>
            <a:r>
              <a:rPr lang="ru-RU" sz="2200" b="1" i="1" dirty="0" smtClean="0"/>
              <a:t>5 </a:t>
            </a:r>
            <a:r>
              <a:rPr lang="ru-RU" sz="2200" dirty="0" smtClean="0"/>
              <a:t>— </a:t>
            </a:r>
            <a:r>
              <a:rPr lang="ru-RU" sz="2200" dirty="0" err="1" smtClean="0"/>
              <a:t>алтынды</a:t>
            </a:r>
            <a:r>
              <a:rPr lang="ru-RU" sz="2200" dirty="0" smtClean="0"/>
              <a:t> </a:t>
            </a:r>
            <a:r>
              <a:rPr lang="ru-RU" sz="2200" dirty="0" err="1" smtClean="0"/>
              <a:t>тұндыруға арналған қондырғы</a:t>
            </a:r>
            <a:r>
              <a:rPr lang="ru-RU" sz="2200" dirty="0" smtClean="0"/>
              <a:t>; </a:t>
            </a:r>
            <a:r>
              <a:rPr lang="ru-RU" sz="2200" i="1" dirty="0" smtClean="0"/>
              <a:t>6 </a:t>
            </a:r>
            <a:r>
              <a:rPr lang="ru-RU" sz="2200" dirty="0" smtClean="0"/>
              <a:t>— </a:t>
            </a:r>
            <a:r>
              <a:rPr lang="ru-RU" sz="2200" dirty="0" err="1" smtClean="0"/>
              <a:t>алтынсыздандырылған ерітіндіні</a:t>
            </a:r>
            <a:r>
              <a:rPr lang="ru-RU" sz="2200" dirty="0" smtClean="0"/>
              <a:t> </a:t>
            </a:r>
            <a:r>
              <a:rPr lang="ru-RU" sz="2200" dirty="0" err="1" smtClean="0"/>
              <a:t>жинайдын</a:t>
            </a:r>
            <a:r>
              <a:rPr lang="ru-RU" sz="2200" dirty="0" smtClean="0"/>
              <a:t> </a:t>
            </a:r>
            <a:r>
              <a:rPr lang="ru-RU" sz="2200" dirty="0" err="1" smtClean="0"/>
              <a:t>жинағыш ойыңқы </a:t>
            </a:r>
            <a:r>
              <a:rPr lang="ru-RU" sz="2200" dirty="0" smtClean="0"/>
              <a:t>(пруд)</a:t>
            </a:r>
            <a:r>
              <a:rPr lang="ru-RU" dirty="0" smtClean="0"/>
              <a:t/>
            </a:r>
            <a:br>
              <a:rPr lang="ru-RU" dirty="0" smtClean="0"/>
            </a:br>
            <a:endParaRPr lang="ru-RU" dirty="0"/>
          </a:p>
        </p:txBody>
      </p:sp>
      <p:pic>
        <p:nvPicPr>
          <p:cNvPr id="4097" name="Picture 1"/>
          <p:cNvPicPr>
            <a:picLocks noGrp="1" noChangeAspect="1" noChangeArrowheads="1"/>
          </p:cNvPicPr>
          <p:nvPr>
            <p:ph idx="1"/>
          </p:nvPr>
        </p:nvPicPr>
        <p:blipFill>
          <a:blip r:embed="rId2"/>
          <a:srcRect l="17165" t="38828" r="34914" b="35917"/>
          <a:stretch>
            <a:fillRect/>
          </a:stretch>
        </p:blipFill>
        <p:spPr bwMode="auto">
          <a:xfrm>
            <a:off x="0" y="1928802"/>
            <a:ext cx="8929718" cy="4000528"/>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00034" y="571480"/>
            <a:ext cx="8143932" cy="5554683"/>
          </a:xfrm>
        </p:spPr>
        <p:txBody>
          <a:bodyPr>
            <a:normAutofit fontScale="77500" lnSpcReduction="20000"/>
          </a:bodyPr>
          <a:lstStyle/>
          <a:p>
            <a:r>
              <a:rPr lang="ru-RU" dirty="0" err="1" smtClean="0">
                <a:solidFill>
                  <a:schemeClr val="accent1">
                    <a:lumMod val="50000"/>
                  </a:schemeClr>
                </a:solidFill>
              </a:rPr>
              <a:t>Үймеде ерітінділеу</a:t>
            </a:r>
            <a:r>
              <a:rPr lang="ru-RU" dirty="0" smtClean="0">
                <a:solidFill>
                  <a:schemeClr val="accent1">
                    <a:lumMod val="50000"/>
                  </a:schemeClr>
                </a:solidFill>
              </a:rPr>
              <a:t> </a:t>
            </a:r>
            <a:r>
              <a:rPr lang="ru-RU" dirty="0" err="1" smtClean="0">
                <a:solidFill>
                  <a:schemeClr val="accent1">
                    <a:lumMod val="50000"/>
                  </a:schemeClr>
                </a:solidFill>
              </a:rPr>
              <a:t>процесі</a:t>
            </a:r>
            <a:r>
              <a:rPr lang="ru-RU" dirty="0" smtClean="0">
                <a:solidFill>
                  <a:schemeClr val="accent1">
                    <a:lumMod val="50000"/>
                  </a:schemeClr>
                </a:solidFill>
              </a:rPr>
              <a:t> </a:t>
            </a:r>
            <a:r>
              <a:rPr lang="ru-RU" dirty="0" err="1" smtClean="0">
                <a:solidFill>
                  <a:schemeClr val="accent1">
                    <a:lumMod val="50000"/>
                  </a:schemeClr>
                </a:solidFill>
              </a:rPr>
              <a:t>технологиясының қарапайымдылымен, капиталдық және экплуатациялау</a:t>
            </a:r>
            <a:r>
              <a:rPr lang="ru-RU" dirty="0" smtClean="0">
                <a:solidFill>
                  <a:schemeClr val="accent1">
                    <a:lumMod val="50000"/>
                  </a:schemeClr>
                </a:solidFill>
              </a:rPr>
              <a:t> </a:t>
            </a:r>
            <a:r>
              <a:rPr lang="ru-RU" dirty="0" err="1" smtClean="0">
                <a:solidFill>
                  <a:schemeClr val="accent1">
                    <a:lumMod val="50000"/>
                  </a:schemeClr>
                </a:solidFill>
              </a:rPr>
              <a:t>шығындардың төмен болуымен</a:t>
            </a:r>
            <a:r>
              <a:rPr lang="ru-RU" dirty="0" smtClean="0">
                <a:solidFill>
                  <a:schemeClr val="accent1">
                    <a:lumMod val="50000"/>
                  </a:schemeClr>
                </a:solidFill>
              </a:rPr>
              <a:t> </a:t>
            </a:r>
            <a:r>
              <a:rPr lang="ru-RU" dirty="0" err="1" smtClean="0">
                <a:solidFill>
                  <a:schemeClr val="accent1">
                    <a:lumMod val="50000"/>
                  </a:schemeClr>
                </a:solidFill>
              </a:rPr>
              <a:t>ерекшеленеді</a:t>
            </a:r>
            <a:r>
              <a:rPr lang="ru-RU" dirty="0" smtClean="0">
                <a:solidFill>
                  <a:schemeClr val="accent1">
                    <a:lumMod val="50000"/>
                  </a:schemeClr>
                </a:solidFill>
              </a:rPr>
              <a:t>. </a:t>
            </a:r>
            <a:r>
              <a:rPr lang="ru-RU" dirty="0" err="1" smtClean="0">
                <a:solidFill>
                  <a:schemeClr val="accent1">
                    <a:lumMod val="50000"/>
                  </a:schemeClr>
                </a:solidFill>
              </a:rPr>
              <a:t>Сонымен</a:t>
            </a:r>
            <a:r>
              <a:rPr lang="ru-RU" dirty="0" smtClean="0">
                <a:solidFill>
                  <a:schemeClr val="accent1">
                    <a:lumMod val="50000"/>
                  </a:schemeClr>
                </a:solidFill>
              </a:rPr>
              <a:t> </a:t>
            </a:r>
            <a:r>
              <a:rPr lang="ru-RU" dirty="0" err="1" smtClean="0">
                <a:solidFill>
                  <a:schemeClr val="accent1">
                    <a:lumMod val="50000"/>
                  </a:schemeClr>
                </a:solidFill>
              </a:rPr>
              <a:t>қатар </a:t>
            </a:r>
            <a:r>
              <a:rPr lang="ru-RU" dirty="0" smtClean="0">
                <a:solidFill>
                  <a:schemeClr val="accent1">
                    <a:lumMod val="50000"/>
                  </a:schemeClr>
                </a:solidFill>
              </a:rPr>
              <a:t>алтын мен </a:t>
            </a:r>
            <a:r>
              <a:rPr lang="ru-RU" dirty="0" err="1" smtClean="0">
                <a:solidFill>
                  <a:schemeClr val="accent1">
                    <a:lumMod val="50000"/>
                  </a:schemeClr>
                </a:solidFill>
              </a:rPr>
              <a:t>күмісті бөліп алу</a:t>
            </a:r>
            <a:r>
              <a:rPr lang="ru-RU" dirty="0" smtClean="0">
                <a:solidFill>
                  <a:schemeClr val="accent1">
                    <a:lumMod val="50000"/>
                  </a:schemeClr>
                </a:solidFill>
              </a:rPr>
              <a:t> </a:t>
            </a:r>
            <a:r>
              <a:rPr lang="ru-RU" dirty="0" err="1" smtClean="0">
                <a:solidFill>
                  <a:schemeClr val="accent1">
                    <a:lumMod val="50000"/>
                  </a:schemeClr>
                </a:solidFill>
              </a:rPr>
              <a:t>дәрежесі төмен болып</a:t>
            </a:r>
            <a:r>
              <a:rPr lang="ru-RU" dirty="0" smtClean="0">
                <a:solidFill>
                  <a:schemeClr val="accent1">
                    <a:lumMod val="50000"/>
                  </a:schemeClr>
                </a:solidFill>
              </a:rPr>
              <a:t> </a:t>
            </a:r>
            <a:r>
              <a:rPr lang="ru-RU" dirty="0" err="1" smtClean="0">
                <a:solidFill>
                  <a:schemeClr val="accent1">
                    <a:lumMod val="50000"/>
                  </a:schemeClr>
                </a:solidFill>
              </a:rPr>
              <a:t>келеді</a:t>
            </a:r>
            <a:r>
              <a:rPr lang="ru-RU" dirty="0" smtClean="0">
                <a:solidFill>
                  <a:schemeClr val="accent1">
                    <a:lumMod val="50000"/>
                  </a:schemeClr>
                </a:solidFill>
              </a:rPr>
              <a:t>. Осы </a:t>
            </a:r>
            <a:r>
              <a:rPr lang="ru-RU" err="1" smtClean="0">
                <a:solidFill>
                  <a:schemeClr val="accent1">
                    <a:lumMod val="50000"/>
                  </a:schemeClr>
                </a:solidFill>
              </a:rPr>
              <a:t>факторларды</a:t>
            </a:r>
            <a:r>
              <a:rPr lang="ru-RU" smtClean="0">
                <a:solidFill>
                  <a:schemeClr val="accent1">
                    <a:lumMod val="50000"/>
                  </a:schemeClr>
                </a:solidFill>
              </a:rPr>
              <a:t> ескере отырып үймеде ерітінділеу процесінкедей шикізатты өңдеуге,құрамында алтынның мөлшері 1 – 2 г/т болып келетін ,</a:t>
            </a:r>
            <a:r>
              <a:rPr lang="kk-KZ" smtClean="0"/>
              <a:t> </a:t>
            </a:r>
            <a:r>
              <a:rPr lang="kk-KZ" smtClean="0">
                <a:solidFill>
                  <a:schemeClr val="tx2">
                    <a:lumMod val="75000"/>
                  </a:schemeClr>
                </a:solidFill>
              </a:rPr>
              <a:t>алтынды алу үшін жаңадан алтын алу фабрикаларын құруға тиімсіз болып саналатын алтын алу кәсіпорындарының ескі үйінділерін қолданады</a:t>
            </a:r>
            <a:r>
              <a:rPr lang="ru-RU" smtClean="0">
                <a:solidFill>
                  <a:schemeClr val="tx2">
                    <a:lumMod val="75000"/>
                  </a:schemeClr>
                </a:solidFill>
              </a:rPr>
              <a:t>. </a:t>
            </a:r>
            <a:endParaRPr lang="ru-RU" dirty="0" smtClean="0">
              <a:solidFill>
                <a:schemeClr val="accent1">
                  <a:lumMod val="50000"/>
                </a:schemeClr>
              </a:solidFill>
            </a:endParaRPr>
          </a:p>
          <a:p>
            <a:r>
              <a:rPr lang="ru-RU" smtClean="0">
                <a:solidFill>
                  <a:schemeClr val="accent1">
                    <a:lumMod val="50000"/>
                  </a:schemeClr>
                </a:solidFill>
              </a:rPr>
              <a:t>70-ші жылдардың басында үймеде ерітінділеу процесінің қондырғылары шет елдерде және АҚШ-та кеңінен қолданысын тапты. Себебі алтынғадеген сұраныс артып, оның қымбаттануына байланысты экплуатацияға кедей шикізаттарды және қорлары шектелген кенорындарды  қолдануыныңнәтижесінде, бұл әдіспен ерітінділеу тиімді болып саналады.</a:t>
            </a:r>
            <a:endParaRPr lang="ru-RU" dirty="0" smtClean="0">
              <a:solidFill>
                <a:schemeClr val="accent1">
                  <a:lumMod val="50000"/>
                </a:schemeClr>
              </a:solidFill>
            </a:endParaRPr>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rmAutofit fontScale="90000"/>
          </a:bodyPr>
          <a:lstStyle/>
          <a:p>
            <a:r>
              <a:rPr lang="ru-RU" sz="3600" b="1" i="1" dirty="0" err="1" smtClean="0">
                <a:solidFill>
                  <a:srgbClr val="FF0000"/>
                </a:solidFill>
              </a:rPr>
              <a:t>Араластыра</a:t>
            </a:r>
            <a:r>
              <a:rPr lang="ru-RU" sz="3600" b="1" i="1" dirty="0" smtClean="0">
                <a:solidFill>
                  <a:srgbClr val="FF0000"/>
                </a:solidFill>
              </a:rPr>
              <a:t> </a:t>
            </a:r>
            <a:r>
              <a:rPr lang="ru-RU" sz="3600" b="1" i="1" dirty="0" err="1" smtClean="0">
                <a:solidFill>
                  <a:srgbClr val="FF0000"/>
                </a:solidFill>
              </a:rPr>
              <a:t>циандау</a:t>
            </a:r>
            <a:endParaRPr lang="ru-RU" sz="3600" i="1" dirty="0">
              <a:solidFill>
                <a:srgbClr val="FF0000"/>
              </a:solidFill>
            </a:endParaRPr>
          </a:p>
        </p:txBody>
      </p:sp>
      <p:sp>
        <p:nvSpPr>
          <p:cNvPr id="3" name="Содержимое 2"/>
          <p:cNvSpPr>
            <a:spLocks noGrp="1"/>
          </p:cNvSpPr>
          <p:nvPr>
            <p:ph idx="1"/>
          </p:nvPr>
        </p:nvSpPr>
        <p:spPr>
          <a:xfrm>
            <a:off x="457200" y="1000108"/>
            <a:ext cx="8229600" cy="5126055"/>
          </a:xfrm>
        </p:spPr>
        <p:txBody>
          <a:bodyPr>
            <a:normAutofit fontScale="85000" lnSpcReduction="20000"/>
          </a:bodyPr>
          <a:lstStyle/>
          <a:p>
            <a:pPr>
              <a:buNone/>
            </a:pPr>
            <a:r>
              <a:rPr lang="ru-RU" i="1" dirty="0" smtClean="0"/>
              <a:t>           </a:t>
            </a:r>
          </a:p>
          <a:p>
            <a:pPr algn="ctr">
              <a:buNone/>
            </a:pPr>
            <a:r>
              <a:rPr lang="ru-RU" i="1" dirty="0" smtClean="0">
                <a:solidFill>
                  <a:schemeClr val="tx2">
                    <a:lumMod val="50000"/>
                  </a:schemeClr>
                </a:solidFill>
              </a:rPr>
              <a:t>             </a:t>
            </a:r>
            <a:r>
              <a:rPr lang="ru-RU" i="1" u="sng" dirty="0" err="1" smtClean="0">
                <a:solidFill>
                  <a:schemeClr val="tx2">
                    <a:lumMod val="50000"/>
                  </a:schemeClr>
                </a:solidFill>
              </a:rPr>
              <a:t>Араластыра</a:t>
            </a:r>
            <a:r>
              <a:rPr lang="ru-RU" i="1" u="sng" dirty="0" smtClean="0">
                <a:solidFill>
                  <a:schemeClr val="tx2">
                    <a:lumMod val="50000"/>
                  </a:schemeClr>
                </a:solidFill>
              </a:rPr>
              <a:t> </a:t>
            </a:r>
            <a:r>
              <a:rPr lang="ru-RU" i="1" u="sng" dirty="0" err="1" smtClean="0">
                <a:solidFill>
                  <a:schemeClr val="tx2">
                    <a:lumMod val="50000"/>
                  </a:schemeClr>
                </a:solidFill>
              </a:rPr>
              <a:t>циандау</a:t>
            </a:r>
            <a:r>
              <a:rPr lang="ru-RU" i="1" u="sng" dirty="0" smtClean="0">
                <a:solidFill>
                  <a:schemeClr val="tx2">
                    <a:lumMod val="50000"/>
                  </a:schemeClr>
                </a:solidFill>
              </a:rPr>
              <a:t> </a:t>
            </a:r>
            <a:r>
              <a:rPr lang="ru-RU" i="1" u="sng" dirty="0" err="1" smtClean="0">
                <a:solidFill>
                  <a:schemeClr val="tx2">
                    <a:lumMod val="50000"/>
                  </a:schemeClr>
                </a:solidFill>
              </a:rPr>
              <a:t>процесі</a:t>
            </a:r>
            <a:r>
              <a:rPr lang="ru-RU" dirty="0" smtClean="0">
                <a:solidFill>
                  <a:schemeClr val="tx2">
                    <a:lumMod val="50000"/>
                  </a:schemeClr>
                </a:solidFill>
              </a:rPr>
              <a:t>— </a:t>
            </a:r>
            <a:r>
              <a:rPr lang="ru-RU" dirty="0" err="1" smtClean="0">
                <a:solidFill>
                  <a:schemeClr val="tx2">
                    <a:lumMod val="50000"/>
                  </a:schemeClr>
                </a:solidFill>
              </a:rPr>
              <a:t>перколяциялық әдіске қарағанда тиімдірек</a:t>
            </a:r>
            <a:r>
              <a:rPr lang="ru-RU" dirty="0" smtClean="0">
                <a:solidFill>
                  <a:schemeClr val="tx2">
                    <a:lumMod val="50000"/>
                  </a:schemeClr>
                </a:solidFill>
              </a:rPr>
              <a:t> </a:t>
            </a:r>
            <a:r>
              <a:rPr lang="ru-RU" dirty="0" err="1" smtClean="0">
                <a:solidFill>
                  <a:schemeClr val="tx2">
                    <a:lumMod val="50000"/>
                  </a:schemeClr>
                </a:solidFill>
              </a:rPr>
              <a:t>әдіс болып</a:t>
            </a:r>
            <a:r>
              <a:rPr lang="ru-RU" dirty="0" smtClean="0">
                <a:solidFill>
                  <a:schemeClr val="tx2">
                    <a:lumMod val="50000"/>
                  </a:schemeClr>
                </a:solidFill>
              </a:rPr>
              <a:t> </a:t>
            </a:r>
            <a:r>
              <a:rPr lang="ru-RU" dirty="0" err="1" smtClean="0">
                <a:solidFill>
                  <a:schemeClr val="tx2">
                    <a:lumMod val="50000"/>
                  </a:schemeClr>
                </a:solidFill>
              </a:rPr>
              <a:t>табылады</a:t>
            </a:r>
            <a:r>
              <a:rPr lang="ru-RU" dirty="0" smtClean="0">
                <a:solidFill>
                  <a:schemeClr val="tx2">
                    <a:lumMod val="50000"/>
                  </a:schemeClr>
                </a:solidFill>
              </a:rPr>
              <a:t>. </a:t>
            </a:r>
            <a:r>
              <a:rPr lang="ru-RU" dirty="0" err="1" smtClean="0">
                <a:solidFill>
                  <a:schemeClr val="tx2">
                    <a:lumMod val="50000"/>
                  </a:schemeClr>
                </a:solidFill>
              </a:rPr>
              <a:t>Себебі</a:t>
            </a:r>
            <a:r>
              <a:rPr lang="ru-RU" dirty="0" smtClean="0">
                <a:solidFill>
                  <a:schemeClr val="tx2">
                    <a:lumMod val="50000"/>
                  </a:schemeClr>
                </a:solidFill>
              </a:rPr>
              <a:t> </a:t>
            </a:r>
            <a:r>
              <a:rPr lang="ru-RU" dirty="0" err="1" smtClean="0">
                <a:solidFill>
                  <a:schemeClr val="tx2">
                    <a:lumMod val="50000"/>
                  </a:schemeClr>
                </a:solidFill>
              </a:rPr>
              <a:t>бұл процесте</a:t>
            </a:r>
            <a:r>
              <a:rPr lang="ru-RU" dirty="0" smtClean="0">
                <a:solidFill>
                  <a:schemeClr val="tx2">
                    <a:lumMod val="50000"/>
                  </a:schemeClr>
                </a:solidFill>
              </a:rPr>
              <a:t> алтын </a:t>
            </a:r>
            <a:r>
              <a:rPr lang="ru-RU" dirty="0" err="1" smtClean="0">
                <a:solidFill>
                  <a:schemeClr val="tx2">
                    <a:lumMod val="50000"/>
                  </a:schemeClr>
                </a:solidFill>
              </a:rPr>
              <a:t>жақсы бөлініп шығады </a:t>
            </a:r>
            <a:r>
              <a:rPr lang="ru-RU" dirty="0" smtClean="0">
                <a:solidFill>
                  <a:schemeClr val="tx2">
                    <a:lumMod val="50000"/>
                  </a:schemeClr>
                </a:solidFill>
              </a:rPr>
              <a:t>(</a:t>
            </a:r>
            <a:r>
              <a:rPr lang="ru-RU" dirty="0" err="1" smtClean="0">
                <a:solidFill>
                  <a:schemeClr val="tx2">
                    <a:lumMod val="50000"/>
                  </a:schemeClr>
                </a:solidFill>
              </a:rPr>
              <a:t>кеннің ұасқ түрде майдалануының нәтижесінде</a:t>
            </a:r>
            <a:r>
              <a:rPr lang="ru-RU" dirty="0" smtClean="0">
                <a:solidFill>
                  <a:schemeClr val="tx2">
                    <a:lumMod val="50000"/>
                  </a:schemeClr>
                </a:solidFill>
              </a:rPr>
              <a:t>), </a:t>
            </a:r>
            <a:r>
              <a:rPr lang="ru-RU" dirty="0" err="1" smtClean="0">
                <a:solidFill>
                  <a:schemeClr val="tx2">
                    <a:lumMod val="50000"/>
                  </a:schemeClr>
                </a:solidFill>
              </a:rPr>
              <a:t>золотинкалардың беткі</a:t>
            </a:r>
            <a:r>
              <a:rPr lang="ru-RU" dirty="0" smtClean="0">
                <a:solidFill>
                  <a:schemeClr val="tx2">
                    <a:lumMod val="50000"/>
                  </a:schemeClr>
                </a:solidFill>
              </a:rPr>
              <a:t> </a:t>
            </a:r>
            <a:r>
              <a:rPr lang="ru-RU" dirty="0" err="1" smtClean="0">
                <a:solidFill>
                  <a:schemeClr val="tx2">
                    <a:lumMod val="50000"/>
                  </a:schemeClr>
                </a:solidFill>
              </a:rPr>
              <a:t>қабатына еріген</a:t>
            </a:r>
            <a:r>
              <a:rPr lang="ru-RU" dirty="0" smtClean="0">
                <a:solidFill>
                  <a:schemeClr val="tx2">
                    <a:lumMod val="50000"/>
                  </a:schemeClr>
                </a:solidFill>
              </a:rPr>
              <a:t> </a:t>
            </a:r>
            <a:r>
              <a:rPr lang="ru-RU" dirty="0" err="1" smtClean="0">
                <a:solidFill>
                  <a:schemeClr val="tx2">
                    <a:lumMod val="50000"/>
                  </a:schemeClr>
                </a:solidFill>
              </a:rPr>
              <a:t>оттегі</a:t>
            </a:r>
            <a:r>
              <a:rPr lang="ru-RU" dirty="0" smtClean="0">
                <a:solidFill>
                  <a:schemeClr val="tx2">
                    <a:lumMod val="50000"/>
                  </a:schemeClr>
                </a:solidFill>
              </a:rPr>
              <a:t> </a:t>
            </a:r>
            <a:r>
              <a:rPr lang="ru-RU" dirty="0" err="1" smtClean="0">
                <a:solidFill>
                  <a:schemeClr val="tx2">
                    <a:lumMod val="50000"/>
                  </a:schemeClr>
                </a:solidFill>
              </a:rPr>
              <a:t>молекулалары</a:t>
            </a:r>
            <a:r>
              <a:rPr lang="ru-RU" dirty="0" smtClean="0">
                <a:solidFill>
                  <a:schemeClr val="tx2">
                    <a:lumMod val="50000"/>
                  </a:schemeClr>
                </a:solidFill>
              </a:rPr>
              <a:t> мен CN</a:t>
            </a:r>
            <a:r>
              <a:rPr lang="ru-RU" baseline="30000" dirty="0" smtClean="0">
                <a:solidFill>
                  <a:schemeClr val="tx2">
                    <a:lumMod val="50000"/>
                  </a:schemeClr>
                </a:solidFill>
              </a:rPr>
              <a:t>-  </a:t>
            </a:r>
            <a:r>
              <a:rPr lang="ru-RU" dirty="0" smtClean="0">
                <a:solidFill>
                  <a:schemeClr val="tx2">
                    <a:lumMod val="50000"/>
                  </a:schemeClr>
                </a:solidFill>
              </a:rPr>
              <a:t> </a:t>
            </a:r>
            <a:r>
              <a:rPr lang="ru-RU" dirty="0" err="1" smtClean="0">
                <a:solidFill>
                  <a:schemeClr val="tx2">
                    <a:lumMod val="50000"/>
                  </a:schemeClr>
                </a:solidFill>
              </a:rPr>
              <a:t>ионадарының диффузиялық қозғалуынның  қолайлы жағдайлар туындалады</a:t>
            </a:r>
            <a:r>
              <a:rPr lang="ru-RU" dirty="0" smtClean="0">
                <a:solidFill>
                  <a:schemeClr val="tx2">
                    <a:lumMod val="50000"/>
                  </a:schemeClr>
                </a:solidFill>
              </a:rPr>
              <a:t>. </a:t>
            </a:r>
            <a:r>
              <a:rPr lang="ru-RU" dirty="0" err="1" smtClean="0">
                <a:solidFill>
                  <a:schemeClr val="tx2">
                    <a:lumMod val="50000"/>
                  </a:schemeClr>
                </a:solidFill>
              </a:rPr>
              <a:t>Және </a:t>
            </a:r>
            <a:r>
              <a:rPr lang="ru-RU" dirty="0" smtClean="0">
                <a:solidFill>
                  <a:schemeClr val="tx2">
                    <a:lumMod val="50000"/>
                  </a:schemeClr>
                </a:solidFill>
              </a:rPr>
              <a:t>де </a:t>
            </a:r>
            <a:r>
              <a:rPr lang="ru-RU" dirty="0" err="1" smtClean="0">
                <a:solidFill>
                  <a:schemeClr val="tx2">
                    <a:lumMod val="50000"/>
                  </a:schemeClr>
                </a:solidFill>
              </a:rPr>
              <a:t>ерітінділеу</a:t>
            </a:r>
            <a:r>
              <a:rPr lang="ru-RU" dirty="0" smtClean="0">
                <a:solidFill>
                  <a:schemeClr val="tx2">
                    <a:lumMod val="50000"/>
                  </a:schemeClr>
                </a:solidFill>
              </a:rPr>
              <a:t> </a:t>
            </a:r>
            <a:r>
              <a:rPr lang="ru-RU" dirty="0" err="1" smtClean="0">
                <a:solidFill>
                  <a:schemeClr val="tx2">
                    <a:lumMod val="50000"/>
                  </a:schemeClr>
                </a:solidFill>
              </a:rPr>
              <a:t>процесі</a:t>
            </a:r>
            <a:r>
              <a:rPr lang="ru-RU" dirty="0" smtClean="0">
                <a:solidFill>
                  <a:schemeClr val="tx2">
                    <a:lumMod val="50000"/>
                  </a:schemeClr>
                </a:solidFill>
              </a:rPr>
              <a:t> </a:t>
            </a:r>
            <a:r>
              <a:rPr lang="ru-RU" dirty="0" err="1" smtClean="0">
                <a:solidFill>
                  <a:schemeClr val="tx2">
                    <a:lumMod val="50000"/>
                  </a:schemeClr>
                </a:solidFill>
              </a:rPr>
              <a:t>барысында</a:t>
            </a:r>
            <a:r>
              <a:rPr lang="ru-RU" dirty="0" smtClean="0">
                <a:solidFill>
                  <a:schemeClr val="tx2">
                    <a:lumMod val="50000"/>
                  </a:schemeClr>
                </a:solidFill>
              </a:rPr>
              <a:t> </a:t>
            </a:r>
            <a:r>
              <a:rPr lang="ru-RU" dirty="0" err="1" smtClean="0">
                <a:solidFill>
                  <a:schemeClr val="tx2">
                    <a:lumMod val="50000"/>
                  </a:schemeClr>
                </a:solidFill>
              </a:rPr>
              <a:t>қойыртпақты оттектендіру</a:t>
            </a:r>
            <a:r>
              <a:rPr lang="ru-RU" dirty="0" smtClean="0">
                <a:solidFill>
                  <a:schemeClr val="tx2">
                    <a:lumMod val="50000"/>
                  </a:schemeClr>
                </a:solidFill>
              </a:rPr>
              <a:t> </a:t>
            </a:r>
            <a:r>
              <a:rPr lang="ru-RU" dirty="0" err="1" smtClean="0">
                <a:solidFill>
                  <a:schemeClr val="tx2">
                    <a:lumMod val="50000"/>
                  </a:schemeClr>
                </a:solidFill>
              </a:rPr>
              <a:t>қарқынды түрде жүргізіледі</a:t>
            </a:r>
            <a:r>
              <a:rPr lang="ru-RU" dirty="0" smtClean="0">
                <a:solidFill>
                  <a:schemeClr val="tx2">
                    <a:lumMod val="50000"/>
                  </a:schemeClr>
                </a:solidFill>
              </a:rPr>
              <a:t>. </a:t>
            </a:r>
            <a:r>
              <a:rPr lang="ru-RU" dirty="0" err="1" smtClean="0">
                <a:solidFill>
                  <a:schemeClr val="tx2">
                    <a:lumMod val="50000"/>
                  </a:schemeClr>
                </a:solidFill>
              </a:rPr>
              <a:t>Сондықтан ерітінділеу</a:t>
            </a:r>
            <a:r>
              <a:rPr lang="ru-RU" dirty="0" smtClean="0">
                <a:solidFill>
                  <a:schemeClr val="tx2">
                    <a:lumMod val="50000"/>
                  </a:schemeClr>
                </a:solidFill>
              </a:rPr>
              <a:t> </a:t>
            </a:r>
            <a:r>
              <a:rPr lang="ru-RU" dirty="0" err="1" smtClean="0">
                <a:solidFill>
                  <a:schemeClr val="tx2">
                    <a:lumMod val="50000"/>
                  </a:schemeClr>
                </a:solidFill>
              </a:rPr>
              <a:t>жылдамдығы </a:t>
            </a:r>
            <a:r>
              <a:rPr lang="ru-RU" dirty="0" smtClean="0">
                <a:solidFill>
                  <a:schemeClr val="tx2">
                    <a:lumMod val="50000"/>
                  </a:schemeClr>
                </a:solidFill>
              </a:rPr>
              <a:t>мен </a:t>
            </a:r>
            <a:r>
              <a:rPr lang="ru-RU" dirty="0" err="1" smtClean="0">
                <a:solidFill>
                  <a:schemeClr val="tx2">
                    <a:lumMod val="50000"/>
                  </a:schemeClr>
                </a:solidFill>
              </a:rPr>
              <a:t>алтынды</a:t>
            </a:r>
            <a:r>
              <a:rPr lang="ru-RU" dirty="0" smtClean="0">
                <a:solidFill>
                  <a:schemeClr val="tx2">
                    <a:lumMod val="50000"/>
                  </a:schemeClr>
                </a:solidFill>
              </a:rPr>
              <a:t> </a:t>
            </a:r>
            <a:r>
              <a:rPr lang="ru-RU" dirty="0" err="1" smtClean="0">
                <a:solidFill>
                  <a:schemeClr val="tx2">
                    <a:lumMod val="50000"/>
                  </a:schemeClr>
                </a:solidFill>
              </a:rPr>
              <a:t>бөліп алу</a:t>
            </a:r>
            <a:r>
              <a:rPr lang="ru-RU" dirty="0" smtClean="0">
                <a:solidFill>
                  <a:schemeClr val="tx2">
                    <a:lumMod val="50000"/>
                  </a:schemeClr>
                </a:solidFill>
              </a:rPr>
              <a:t> </a:t>
            </a:r>
            <a:r>
              <a:rPr lang="ru-RU" dirty="0" err="1" smtClean="0">
                <a:solidFill>
                  <a:schemeClr val="tx2">
                    <a:lumMod val="50000"/>
                  </a:schemeClr>
                </a:solidFill>
              </a:rPr>
              <a:t>толығырақ жүретіндіктен араластыра</a:t>
            </a:r>
            <a:r>
              <a:rPr lang="ru-RU" dirty="0" smtClean="0">
                <a:solidFill>
                  <a:schemeClr val="tx2">
                    <a:lumMod val="50000"/>
                  </a:schemeClr>
                </a:solidFill>
              </a:rPr>
              <a:t> </a:t>
            </a:r>
            <a:r>
              <a:rPr lang="ru-RU" dirty="0" err="1" smtClean="0">
                <a:solidFill>
                  <a:schemeClr val="tx2">
                    <a:lumMod val="50000"/>
                  </a:schemeClr>
                </a:solidFill>
              </a:rPr>
              <a:t>циандау</a:t>
            </a:r>
            <a:r>
              <a:rPr lang="ru-RU" dirty="0" smtClean="0">
                <a:solidFill>
                  <a:schemeClr val="tx2">
                    <a:lumMod val="50000"/>
                  </a:schemeClr>
                </a:solidFill>
              </a:rPr>
              <a:t> </a:t>
            </a:r>
            <a:r>
              <a:rPr lang="ru-RU" dirty="0" err="1" smtClean="0">
                <a:solidFill>
                  <a:schemeClr val="tx2">
                    <a:lumMod val="50000"/>
                  </a:schemeClr>
                </a:solidFill>
              </a:rPr>
              <a:t>процесі</a:t>
            </a:r>
            <a:r>
              <a:rPr lang="ru-RU" dirty="0" smtClean="0">
                <a:solidFill>
                  <a:schemeClr val="tx2">
                    <a:lumMod val="50000"/>
                  </a:schemeClr>
                </a:solidFill>
              </a:rPr>
              <a:t> </a:t>
            </a:r>
            <a:r>
              <a:rPr lang="ru-RU" dirty="0" err="1" smtClean="0">
                <a:solidFill>
                  <a:schemeClr val="tx2">
                    <a:lumMod val="50000"/>
                  </a:schemeClr>
                </a:solidFill>
              </a:rPr>
              <a:t>үймеде ерітініділеу</a:t>
            </a:r>
            <a:r>
              <a:rPr lang="ru-RU" dirty="0" smtClean="0">
                <a:solidFill>
                  <a:schemeClr val="tx2">
                    <a:lumMod val="50000"/>
                  </a:schemeClr>
                </a:solidFill>
              </a:rPr>
              <a:t> </a:t>
            </a:r>
            <a:r>
              <a:rPr lang="ru-RU" dirty="0" err="1" smtClean="0">
                <a:solidFill>
                  <a:schemeClr val="tx2">
                    <a:lumMod val="50000"/>
                  </a:schemeClr>
                </a:solidFill>
              </a:rPr>
              <a:t>мен</a:t>
            </a:r>
            <a:r>
              <a:rPr lang="ru-RU" dirty="0" smtClean="0">
                <a:solidFill>
                  <a:schemeClr val="tx2">
                    <a:lumMod val="50000"/>
                  </a:schemeClr>
                </a:solidFill>
              </a:rPr>
              <a:t> </a:t>
            </a:r>
            <a:r>
              <a:rPr lang="ru-RU" dirty="0" err="1" smtClean="0">
                <a:solidFill>
                  <a:schemeClr val="tx2">
                    <a:lumMod val="50000"/>
                  </a:schemeClr>
                </a:solidFill>
              </a:rPr>
              <a:t>перколяциялық циандаудан</a:t>
            </a:r>
            <a:r>
              <a:rPr lang="ru-RU" dirty="0" smtClean="0">
                <a:solidFill>
                  <a:schemeClr val="tx2">
                    <a:lumMod val="50000"/>
                  </a:schemeClr>
                </a:solidFill>
              </a:rPr>
              <a:t> </a:t>
            </a:r>
            <a:r>
              <a:rPr lang="ru-RU" dirty="0" err="1" smtClean="0">
                <a:solidFill>
                  <a:schemeClr val="tx2">
                    <a:lumMod val="50000"/>
                  </a:schemeClr>
                </a:solidFill>
              </a:rPr>
              <a:t>басып</a:t>
            </a:r>
            <a:r>
              <a:rPr lang="ru-RU" dirty="0" smtClean="0">
                <a:solidFill>
                  <a:schemeClr val="tx2">
                    <a:lumMod val="50000"/>
                  </a:schemeClr>
                </a:solidFill>
              </a:rPr>
              <a:t> </a:t>
            </a:r>
            <a:r>
              <a:rPr lang="ru-RU" dirty="0" err="1" smtClean="0">
                <a:solidFill>
                  <a:schemeClr val="tx2">
                    <a:lumMod val="50000"/>
                  </a:schemeClr>
                </a:solidFill>
              </a:rPr>
              <a:t>өтеді</a:t>
            </a:r>
            <a:r>
              <a:rPr lang="ru-RU" dirty="0" smtClean="0">
                <a:solidFill>
                  <a:schemeClr val="tx2">
                    <a:lumMod val="50000"/>
                  </a:schemeClr>
                </a:solidFill>
              </a:rPr>
              <a:t>.</a:t>
            </a:r>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428596" y="714356"/>
            <a:ext cx="8215370" cy="5411807"/>
          </a:xfrm>
        </p:spPr>
        <p:txBody>
          <a:bodyPr>
            <a:normAutofit fontScale="92500" lnSpcReduction="20000"/>
          </a:bodyPr>
          <a:lstStyle/>
          <a:p>
            <a:r>
              <a:rPr lang="kk-KZ" dirty="0" smtClean="0"/>
              <a:t>Ұнтақтаудан кейін алынған қойыртпақ аса сұйытылған болып келеді </a:t>
            </a:r>
            <a:r>
              <a:rPr lang="ru-RU" dirty="0" smtClean="0"/>
              <a:t>(С : Қ = 5 : 1 </a:t>
            </a:r>
            <a:r>
              <a:rPr lang="ru-RU" dirty="0" err="1" smtClean="0"/>
              <a:t>және одан</a:t>
            </a:r>
            <a:r>
              <a:rPr lang="ru-RU" dirty="0" smtClean="0"/>
              <a:t> да </a:t>
            </a:r>
            <a:r>
              <a:rPr lang="ru-RU" dirty="0" err="1" smtClean="0"/>
              <a:t>көп</a:t>
            </a:r>
            <a:r>
              <a:rPr lang="ru-RU" dirty="0" smtClean="0"/>
              <a:t>), </a:t>
            </a:r>
            <a:r>
              <a:rPr lang="ru-RU" dirty="0" err="1" smtClean="0"/>
              <a:t>сондықтан гидрометаллургиялық  жабдықтардың қолданылу көлемін азайту</a:t>
            </a:r>
            <a:r>
              <a:rPr lang="ru-RU" dirty="0" smtClean="0"/>
              <a:t> </a:t>
            </a:r>
            <a:r>
              <a:rPr lang="ru-RU" dirty="0" err="1" smtClean="0"/>
              <a:t>мақсатында </a:t>
            </a:r>
            <a:r>
              <a:rPr lang="ru-RU" dirty="0" smtClean="0"/>
              <a:t>оны </a:t>
            </a:r>
            <a:r>
              <a:rPr lang="ru-RU" dirty="0" err="1" smtClean="0"/>
              <a:t>алдын</a:t>
            </a:r>
            <a:r>
              <a:rPr lang="ru-RU" dirty="0" smtClean="0"/>
              <a:t> ала </a:t>
            </a:r>
            <a:r>
              <a:rPr lang="ru-RU" dirty="0" err="1" smtClean="0"/>
              <a:t>қоюландырады</a:t>
            </a:r>
            <a:r>
              <a:rPr lang="ru-RU" dirty="0" smtClean="0"/>
              <a:t>. </a:t>
            </a:r>
            <a:r>
              <a:rPr lang="ru-RU" dirty="0" err="1" smtClean="0"/>
              <a:t>Қоюландырылған өнімді араластыра</a:t>
            </a:r>
            <a:r>
              <a:rPr lang="ru-RU" dirty="0" smtClean="0"/>
              <a:t> </a:t>
            </a:r>
            <a:r>
              <a:rPr lang="ru-RU" dirty="0" err="1" smtClean="0"/>
              <a:t>циандаудың барысында</a:t>
            </a:r>
            <a:r>
              <a:rPr lang="ru-RU" dirty="0" smtClean="0"/>
              <a:t> С : Қ = (1-Т-2) : 1 </a:t>
            </a:r>
            <a:r>
              <a:rPr lang="ru-RU" dirty="0" err="1" smtClean="0"/>
              <a:t>болып</a:t>
            </a:r>
            <a:r>
              <a:rPr lang="ru-RU" dirty="0" smtClean="0"/>
              <a:t> </a:t>
            </a:r>
            <a:r>
              <a:rPr lang="ru-RU" dirty="0" err="1" smtClean="0"/>
              <a:t>келеді</a:t>
            </a:r>
            <a:r>
              <a:rPr lang="ru-RU" dirty="0" smtClean="0"/>
              <a:t> . </a:t>
            </a:r>
            <a:r>
              <a:rPr lang="ru-RU" dirty="0" err="1" smtClean="0"/>
              <a:t>Құрамында </a:t>
            </a:r>
            <a:r>
              <a:rPr lang="ru-RU" dirty="0" smtClean="0"/>
              <a:t>алтыны бар </a:t>
            </a:r>
            <a:r>
              <a:rPr lang="ru-RU" dirty="0" err="1" smtClean="0"/>
              <a:t>ерітіндіні</a:t>
            </a:r>
            <a:r>
              <a:rPr lang="ru-RU" dirty="0" smtClean="0"/>
              <a:t> декантация </a:t>
            </a:r>
            <a:r>
              <a:rPr lang="ru-RU" dirty="0" err="1" smtClean="0"/>
              <a:t>арқылы немесе</a:t>
            </a:r>
            <a:r>
              <a:rPr lang="ru-RU" dirty="0" smtClean="0"/>
              <a:t> </a:t>
            </a:r>
            <a:r>
              <a:rPr lang="ru-RU" dirty="0" err="1" smtClean="0"/>
              <a:t>сүзу арқылы бөледі </a:t>
            </a:r>
            <a:r>
              <a:rPr lang="ru-RU" dirty="0" smtClean="0"/>
              <a:t>де, </a:t>
            </a:r>
            <a:r>
              <a:rPr lang="ru-RU" dirty="0" err="1" smtClean="0"/>
              <a:t>алтынды</a:t>
            </a:r>
            <a:r>
              <a:rPr lang="ru-RU" dirty="0" smtClean="0"/>
              <a:t> </a:t>
            </a:r>
            <a:r>
              <a:rPr lang="ru-RU" dirty="0" err="1" smtClean="0"/>
              <a:t>тұндыруға жібереді</a:t>
            </a:r>
            <a:r>
              <a:rPr lang="ru-RU" dirty="0" smtClean="0"/>
              <a:t> . </a:t>
            </a:r>
            <a:r>
              <a:rPr lang="ru-RU" dirty="0" err="1" smtClean="0"/>
              <a:t>Жуу</a:t>
            </a:r>
            <a:r>
              <a:rPr lang="ru-RU" dirty="0" smtClean="0"/>
              <a:t> </a:t>
            </a:r>
            <a:r>
              <a:rPr lang="ru-RU" dirty="0" err="1" smtClean="0"/>
              <a:t>процесінен</a:t>
            </a:r>
            <a:r>
              <a:rPr lang="ru-RU" dirty="0" smtClean="0"/>
              <a:t> </a:t>
            </a:r>
            <a:r>
              <a:rPr lang="ru-RU" dirty="0" err="1" smtClean="0"/>
              <a:t>кейін</a:t>
            </a:r>
            <a:r>
              <a:rPr lang="ru-RU" dirty="0" smtClean="0"/>
              <a:t> </a:t>
            </a:r>
            <a:r>
              <a:rPr lang="ru-RU" dirty="0" err="1" smtClean="0"/>
              <a:t>қалдықтар күресінге </a:t>
            </a:r>
            <a:r>
              <a:rPr lang="ru-RU" dirty="0" err="1" smtClean="0"/>
              <a:t>жіберіледі</a:t>
            </a:r>
            <a:r>
              <a:rPr lang="ru-RU" dirty="0" smtClean="0"/>
              <a:t>.</a:t>
            </a:r>
          </a:p>
          <a:p>
            <a:r>
              <a:rPr lang="ru-RU" dirty="0" err="1" smtClean="0"/>
              <a:t>Кенді</a:t>
            </a:r>
            <a:r>
              <a:rPr lang="ru-RU" dirty="0" smtClean="0"/>
              <a:t> </a:t>
            </a:r>
            <a:r>
              <a:rPr lang="ru-RU" dirty="0" err="1" smtClean="0"/>
              <a:t>майда</a:t>
            </a:r>
            <a:r>
              <a:rPr lang="ru-RU" dirty="0" smtClean="0"/>
              <a:t> </a:t>
            </a:r>
            <a:r>
              <a:rPr lang="ru-RU" dirty="0" err="1" smtClean="0"/>
              <a:t>ұнтақтау </a:t>
            </a:r>
            <a:r>
              <a:rPr lang="ru-RU" dirty="0" smtClean="0"/>
              <a:t>мен </a:t>
            </a:r>
            <a:r>
              <a:rPr lang="ru-RU" dirty="0" err="1" smtClean="0"/>
              <a:t>илды</a:t>
            </a:r>
            <a:r>
              <a:rPr lang="ru-RU" dirty="0" smtClean="0"/>
              <a:t> </a:t>
            </a:r>
            <a:r>
              <a:rPr lang="ru-RU" dirty="0" err="1" smtClean="0"/>
              <a:t>қойыртпақты сүзуге көп мөлшерде </a:t>
            </a:r>
            <a:r>
              <a:rPr lang="ru-RU" dirty="0" smtClean="0"/>
              <a:t>энергия </a:t>
            </a:r>
            <a:r>
              <a:rPr lang="ru-RU" dirty="0" err="1" smtClean="0"/>
              <a:t>жұмсалады</a:t>
            </a:r>
            <a:r>
              <a:rPr lang="ru-RU" dirty="0" smtClean="0"/>
              <a:t>. </a:t>
            </a:r>
            <a:endParaRPr lang="ru-RU" dirty="0" smtClean="0"/>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err="1" smtClean="0">
                <a:solidFill>
                  <a:srgbClr val="C00000"/>
                </a:solidFill>
              </a:rPr>
              <a:t>Қоюландыру</a:t>
            </a:r>
            <a:endParaRPr lang="ru-RU" b="1" dirty="0">
              <a:solidFill>
                <a:srgbClr val="C00000"/>
              </a:solidFill>
            </a:endParaRPr>
          </a:p>
        </p:txBody>
      </p:sp>
      <p:sp>
        <p:nvSpPr>
          <p:cNvPr id="3" name="Содержимое 2"/>
          <p:cNvSpPr>
            <a:spLocks noGrp="1"/>
          </p:cNvSpPr>
          <p:nvPr>
            <p:ph idx="1"/>
          </p:nvPr>
        </p:nvSpPr>
        <p:spPr/>
        <p:txBody>
          <a:bodyPr>
            <a:normAutofit fontScale="62500" lnSpcReduction="20000"/>
          </a:bodyPr>
          <a:lstStyle/>
          <a:p>
            <a:r>
              <a:rPr lang="ru-RU" i="1" dirty="0" err="1" smtClean="0">
                <a:solidFill>
                  <a:schemeClr val="accent1">
                    <a:lumMod val="75000"/>
                  </a:schemeClr>
                </a:solidFill>
              </a:rPr>
              <a:t>Қоюландыру </a:t>
            </a:r>
            <a:r>
              <a:rPr lang="ru-RU" dirty="0" smtClean="0">
                <a:solidFill>
                  <a:schemeClr val="accent1">
                    <a:lumMod val="75000"/>
                  </a:schemeClr>
                </a:solidFill>
              </a:rPr>
              <a:t>— </a:t>
            </a:r>
            <a:r>
              <a:rPr lang="ru-RU" dirty="0" err="1" smtClean="0">
                <a:solidFill>
                  <a:schemeClr val="accent1">
                    <a:lumMod val="75000"/>
                  </a:schemeClr>
                </a:solidFill>
              </a:rPr>
              <a:t>қойыртпақты ұнтақтаудан кейін</a:t>
            </a:r>
            <a:r>
              <a:rPr lang="ru-RU" dirty="0" smtClean="0">
                <a:solidFill>
                  <a:schemeClr val="accent1">
                    <a:lumMod val="75000"/>
                  </a:schemeClr>
                </a:solidFill>
              </a:rPr>
              <a:t> </a:t>
            </a:r>
            <a:r>
              <a:rPr lang="ru-RU" dirty="0" err="1" smtClean="0">
                <a:solidFill>
                  <a:schemeClr val="accent1">
                    <a:lumMod val="75000"/>
                  </a:schemeClr>
                </a:solidFill>
              </a:rPr>
              <a:t>жүргізілетін сатысы</a:t>
            </a:r>
            <a:r>
              <a:rPr lang="ru-RU" dirty="0" smtClean="0">
                <a:solidFill>
                  <a:schemeClr val="accent1">
                    <a:lumMod val="75000"/>
                  </a:schemeClr>
                </a:solidFill>
              </a:rPr>
              <a:t> </a:t>
            </a:r>
            <a:r>
              <a:rPr lang="ru-RU" dirty="0" err="1" smtClean="0">
                <a:solidFill>
                  <a:schemeClr val="accent1">
                    <a:lumMod val="75000"/>
                  </a:schemeClr>
                </a:solidFill>
              </a:rPr>
              <a:t>болып</a:t>
            </a:r>
            <a:r>
              <a:rPr lang="ru-RU" dirty="0" smtClean="0">
                <a:solidFill>
                  <a:schemeClr val="accent1">
                    <a:lumMod val="75000"/>
                  </a:schemeClr>
                </a:solidFill>
              </a:rPr>
              <a:t> </a:t>
            </a:r>
            <a:r>
              <a:rPr lang="ru-RU" dirty="0" err="1" smtClean="0">
                <a:solidFill>
                  <a:schemeClr val="accent1">
                    <a:lumMod val="75000"/>
                  </a:schemeClr>
                </a:solidFill>
              </a:rPr>
              <a:t>табылады</a:t>
            </a:r>
            <a:r>
              <a:rPr lang="ru-RU" dirty="0" smtClean="0">
                <a:solidFill>
                  <a:schemeClr val="accent1">
                    <a:lumMod val="75000"/>
                  </a:schemeClr>
                </a:solidFill>
              </a:rPr>
              <a:t>. </a:t>
            </a:r>
            <a:r>
              <a:rPr lang="ru-RU" dirty="0" err="1" smtClean="0">
                <a:solidFill>
                  <a:schemeClr val="accent1">
                    <a:lumMod val="75000"/>
                  </a:schemeClr>
                </a:solidFill>
              </a:rPr>
              <a:t>Ол</a:t>
            </a:r>
            <a:r>
              <a:rPr lang="ru-RU" dirty="0" smtClean="0">
                <a:solidFill>
                  <a:schemeClr val="accent1">
                    <a:lumMod val="75000"/>
                  </a:schemeClr>
                </a:solidFill>
              </a:rPr>
              <a:t> </a:t>
            </a:r>
            <a:r>
              <a:rPr lang="ru-RU" dirty="0" err="1" smtClean="0">
                <a:solidFill>
                  <a:schemeClr val="accent1">
                    <a:lumMod val="75000"/>
                  </a:schemeClr>
                </a:solidFill>
              </a:rPr>
              <a:t>қойыртпақтың бір</a:t>
            </a:r>
            <a:r>
              <a:rPr lang="ru-RU" dirty="0" smtClean="0">
                <a:solidFill>
                  <a:schemeClr val="accent1">
                    <a:lumMod val="75000"/>
                  </a:schemeClr>
                </a:solidFill>
              </a:rPr>
              <a:t> </a:t>
            </a:r>
            <a:r>
              <a:rPr lang="ru-RU" dirty="0" err="1" smtClean="0">
                <a:solidFill>
                  <a:schemeClr val="accent1">
                    <a:lumMod val="75000"/>
                  </a:schemeClr>
                </a:solidFill>
              </a:rPr>
              <a:t>мөлшерін тұндыру арқылы  және </a:t>
            </a:r>
            <a:r>
              <a:rPr lang="ru-RU" dirty="0" smtClean="0">
                <a:solidFill>
                  <a:schemeClr val="accent1">
                    <a:lumMod val="75000"/>
                  </a:schemeClr>
                </a:solidFill>
              </a:rPr>
              <a:t>де </a:t>
            </a:r>
            <a:r>
              <a:rPr lang="ru-RU" dirty="0" err="1" smtClean="0">
                <a:solidFill>
                  <a:schemeClr val="accent1">
                    <a:lumMod val="75000"/>
                  </a:schemeClr>
                </a:solidFill>
              </a:rPr>
              <a:t>чанның түбіне қатты түйіршіктердің тұнуымен жүзеге асырылады</a:t>
            </a:r>
            <a:r>
              <a:rPr lang="ru-RU" dirty="0" smtClean="0">
                <a:solidFill>
                  <a:schemeClr val="accent1">
                    <a:lumMod val="75000"/>
                  </a:schemeClr>
                </a:solidFill>
              </a:rPr>
              <a:t>. </a:t>
            </a:r>
            <a:r>
              <a:rPr lang="ru-RU" dirty="0" err="1" smtClean="0">
                <a:solidFill>
                  <a:schemeClr val="accent1">
                    <a:lumMod val="75000"/>
                  </a:schemeClr>
                </a:solidFill>
              </a:rPr>
              <a:t>Көп жағдайда тұнған материалдың </a:t>
            </a:r>
            <a:r>
              <a:rPr lang="ru-RU" dirty="0" smtClean="0">
                <a:solidFill>
                  <a:schemeClr val="accent1">
                    <a:lumMod val="75000"/>
                  </a:schemeClr>
                </a:solidFill>
              </a:rPr>
              <a:t>50 % </a:t>
            </a:r>
            <a:r>
              <a:rPr lang="ru-RU" dirty="0" err="1" smtClean="0">
                <a:solidFill>
                  <a:schemeClr val="accent1">
                    <a:lumMod val="75000"/>
                  </a:schemeClr>
                </a:solidFill>
              </a:rPr>
              <a:t>судан</a:t>
            </a:r>
            <a:r>
              <a:rPr lang="ru-RU" dirty="0" smtClean="0">
                <a:solidFill>
                  <a:schemeClr val="accent1">
                    <a:lumMod val="75000"/>
                  </a:schemeClr>
                </a:solidFill>
              </a:rPr>
              <a:t> </a:t>
            </a:r>
            <a:r>
              <a:rPr lang="ru-RU" dirty="0" err="1" smtClean="0">
                <a:solidFill>
                  <a:schemeClr val="accent1">
                    <a:lumMod val="75000"/>
                  </a:schemeClr>
                </a:solidFill>
              </a:rPr>
              <a:t>тұрады</a:t>
            </a:r>
            <a:r>
              <a:rPr lang="ru-RU" dirty="0" smtClean="0">
                <a:solidFill>
                  <a:schemeClr val="accent1">
                    <a:lumMod val="75000"/>
                  </a:schemeClr>
                </a:solidFill>
              </a:rPr>
              <a:t>, </a:t>
            </a:r>
            <a:r>
              <a:rPr lang="ru-RU" dirty="0" err="1" smtClean="0">
                <a:solidFill>
                  <a:schemeClr val="accent1">
                    <a:lumMod val="75000"/>
                  </a:schemeClr>
                </a:solidFill>
              </a:rPr>
              <a:t>яғни  </a:t>
            </a:r>
            <a:r>
              <a:rPr lang="ru-RU" dirty="0" smtClean="0">
                <a:solidFill>
                  <a:schemeClr val="accent1">
                    <a:lumMod val="75000"/>
                  </a:schemeClr>
                </a:solidFill>
              </a:rPr>
              <a:t>С</a:t>
            </a:r>
            <a:r>
              <a:rPr lang="ru-RU" dirty="0" smtClean="0">
                <a:solidFill>
                  <a:schemeClr val="accent1">
                    <a:lumMod val="75000"/>
                  </a:schemeClr>
                </a:solidFill>
              </a:rPr>
              <a:t> : Қ = 1 : 1 </a:t>
            </a:r>
            <a:r>
              <a:rPr lang="ru-RU" dirty="0" err="1" smtClean="0">
                <a:solidFill>
                  <a:schemeClr val="accent1">
                    <a:lumMod val="75000"/>
                  </a:schemeClr>
                </a:solidFill>
              </a:rPr>
              <a:t>қатынасындай болып</a:t>
            </a:r>
            <a:r>
              <a:rPr lang="ru-RU" dirty="0" smtClean="0">
                <a:solidFill>
                  <a:schemeClr val="accent1">
                    <a:lumMod val="75000"/>
                  </a:schemeClr>
                </a:solidFill>
              </a:rPr>
              <a:t> </a:t>
            </a:r>
            <a:r>
              <a:rPr lang="ru-RU" dirty="0" err="1" smtClean="0">
                <a:solidFill>
                  <a:schemeClr val="accent1">
                    <a:lumMod val="75000"/>
                  </a:schemeClr>
                </a:solidFill>
              </a:rPr>
              <a:t>келеді</a:t>
            </a:r>
            <a:r>
              <a:rPr lang="ru-RU" dirty="0" smtClean="0">
                <a:solidFill>
                  <a:schemeClr val="accent1">
                    <a:lumMod val="75000"/>
                  </a:schemeClr>
                </a:solidFill>
              </a:rPr>
              <a:t>.  </a:t>
            </a:r>
            <a:r>
              <a:rPr lang="ru-RU" dirty="0" err="1" smtClean="0">
                <a:solidFill>
                  <a:schemeClr val="accent1">
                    <a:lumMod val="75000"/>
                  </a:schemeClr>
                </a:solidFill>
              </a:rPr>
              <a:t>Қоюландырудың шегі</a:t>
            </a:r>
            <a:r>
              <a:rPr lang="ru-RU" dirty="0" smtClean="0">
                <a:solidFill>
                  <a:schemeClr val="accent1">
                    <a:lumMod val="75000"/>
                  </a:schemeClr>
                </a:solidFill>
              </a:rPr>
              <a:t> </a:t>
            </a:r>
            <a:r>
              <a:rPr lang="ru-RU" dirty="0" err="1" smtClean="0">
                <a:solidFill>
                  <a:schemeClr val="accent1">
                    <a:lumMod val="75000"/>
                  </a:schemeClr>
                </a:solidFill>
              </a:rPr>
              <a:t>өңделген кеннің ұнтақталған бөлшектерінің физико-химиялық қасиеттері </a:t>
            </a:r>
            <a:r>
              <a:rPr lang="ru-RU" dirty="0" smtClean="0">
                <a:solidFill>
                  <a:schemeClr val="accent1">
                    <a:lumMod val="75000"/>
                  </a:schemeClr>
                </a:solidFill>
              </a:rPr>
              <a:t>мен </a:t>
            </a:r>
            <a:r>
              <a:rPr lang="ru-RU" dirty="0" err="1" smtClean="0">
                <a:solidFill>
                  <a:schemeClr val="accent1">
                    <a:lumMod val="75000"/>
                  </a:schemeClr>
                </a:solidFill>
              </a:rPr>
              <a:t>тығыздығына</a:t>
            </a:r>
            <a:r>
              <a:rPr lang="ru-RU" dirty="0" smtClean="0">
                <a:solidFill>
                  <a:schemeClr val="accent1">
                    <a:lumMod val="75000"/>
                  </a:schemeClr>
                </a:solidFill>
              </a:rPr>
              <a:t>, </a:t>
            </a:r>
            <a:r>
              <a:rPr lang="ru-RU" dirty="0" err="1" smtClean="0">
                <a:solidFill>
                  <a:schemeClr val="accent1">
                    <a:lumMod val="75000"/>
                  </a:schemeClr>
                </a:solidFill>
              </a:rPr>
              <a:t>ірілігіне</a:t>
            </a:r>
            <a:r>
              <a:rPr lang="ru-RU" dirty="0" smtClean="0">
                <a:solidFill>
                  <a:schemeClr val="accent1">
                    <a:lumMod val="75000"/>
                  </a:schemeClr>
                </a:solidFill>
              </a:rPr>
              <a:t> </a:t>
            </a:r>
            <a:r>
              <a:rPr lang="ru-RU" dirty="0" err="1" smtClean="0">
                <a:solidFill>
                  <a:schemeClr val="accent1">
                    <a:lumMod val="75000"/>
                  </a:schemeClr>
                </a:solidFill>
              </a:rPr>
              <a:t>тәуелді болып</a:t>
            </a:r>
            <a:r>
              <a:rPr lang="ru-RU" dirty="0" smtClean="0">
                <a:solidFill>
                  <a:schemeClr val="accent1">
                    <a:lumMod val="75000"/>
                  </a:schemeClr>
                </a:solidFill>
              </a:rPr>
              <a:t> </a:t>
            </a:r>
            <a:r>
              <a:rPr lang="ru-RU" dirty="0" err="1" smtClean="0">
                <a:solidFill>
                  <a:schemeClr val="accent1">
                    <a:lumMod val="75000"/>
                  </a:schemeClr>
                </a:solidFill>
              </a:rPr>
              <a:t>келеді</a:t>
            </a:r>
            <a:r>
              <a:rPr lang="ru-RU" dirty="0" smtClean="0">
                <a:solidFill>
                  <a:schemeClr val="accent1">
                    <a:lumMod val="75000"/>
                  </a:schemeClr>
                </a:solidFill>
              </a:rPr>
              <a:t>. </a:t>
            </a:r>
            <a:endParaRPr lang="ru-RU" dirty="0" smtClean="0">
              <a:solidFill>
                <a:schemeClr val="accent1">
                  <a:lumMod val="75000"/>
                </a:schemeClr>
              </a:solidFill>
            </a:endParaRPr>
          </a:p>
          <a:p>
            <a:r>
              <a:rPr lang="ru-RU" dirty="0" err="1" smtClean="0">
                <a:solidFill>
                  <a:schemeClr val="accent1">
                    <a:lumMod val="75000"/>
                  </a:schemeClr>
                </a:solidFill>
              </a:rPr>
              <a:t>Қойыртпақты қоюландыру қоюлатқыш аппаратттарында</a:t>
            </a:r>
            <a:r>
              <a:rPr lang="ru-RU" dirty="0" smtClean="0">
                <a:solidFill>
                  <a:schemeClr val="accent1">
                    <a:lumMod val="75000"/>
                  </a:schemeClr>
                </a:solidFill>
              </a:rPr>
              <a:t> </a:t>
            </a:r>
            <a:r>
              <a:rPr lang="ru-RU" dirty="0" err="1" smtClean="0">
                <a:solidFill>
                  <a:schemeClr val="accent1">
                    <a:lumMod val="75000"/>
                  </a:schemeClr>
                </a:solidFill>
              </a:rPr>
              <a:t>жүргізіледі.</a:t>
            </a:r>
            <a:r>
              <a:rPr lang="ru-RU" dirty="0" smtClean="0">
                <a:solidFill>
                  <a:schemeClr val="accent1">
                    <a:lumMod val="75000"/>
                  </a:schemeClr>
                </a:solidFill>
              </a:rPr>
              <a:t>  </a:t>
            </a:r>
            <a:r>
              <a:rPr lang="ru-RU" dirty="0" err="1" smtClean="0">
                <a:solidFill>
                  <a:schemeClr val="accent1">
                    <a:lumMod val="75000"/>
                  </a:schemeClr>
                </a:solidFill>
              </a:rPr>
              <a:t>Қойыртпақты аппараттың ортасына</a:t>
            </a:r>
            <a:r>
              <a:rPr lang="ru-RU" dirty="0" smtClean="0">
                <a:solidFill>
                  <a:schemeClr val="accent1">
                    <a:lumMod val="75000"/>
                  </a:schemeClr>
                </a:solidFill>
              </a:rPr>
              <a:t> </a:t>
            </a:r>
            <a:r>
              <a:rPr lang="ru-RU" dirty="0" err="1" smtClean="0">
                <a:solidFill>
                  <a:schemeClr val="accent1">
                    <a:lumMod val="75000"/>
                  </a:schemeClr>
                </a:solidFill>
              </a:rPr>
              <a:t>тиейді</a:t>
            </a:r>
            <a:r>
              <a:rPr lang="ru-RU" dirty="0" smtClean="0">
                <a:solidFill>
                  <a:schemeClr val="accent1">
                    <a:lumMod val="75000"/>
                  </a:schemeClr>
                </a:solidFill>
              </a:rPr>
              <a:t>.  </a:t>
            </a:r>
            <a:r>
              <a:rPr lang="ru-RU" dirty="0" err="1" smtClean="0">
                <a:solidFill>
                  <a:schemeClr val="accent1">
                    <a:lumMod val="75000"/>
                  </a:schemeClr>
                </a:solidFill>
              </a:rPr>
              <a:t>Тұнған нығыздалған тұнба центрде</a:t>
            </a:r>
            <a:r>
              <a:rPr lang="ru-RU" dirty="0" smtClean="0">
                <a:solidFill>
                  <a:schemeClr val="accent1">
                    <a:lumMod val="75000"/>
                  </a:schemeClr>
                </a:solidFill>
              </a:rPr>
              <a:t> </a:t>
            </a:r>
            <a:r>
              <a:rPr lang="ru-RU" dirty="0" err="1" smtClean="0">
                <a:solidFill>
                  <a:schemeClr val="accent1">
                    <a:lumMod val="75000"/>
                  </a:schemeClr>
                </a:solidFill>
              </a:rPr>
              <a:t>орналасқан қоюландырғыштың шығару тесігіне</a:t>
            </a:r>
            <a:r>
              <a:rPr lang="ru-RU" dirty="0" smtClean="0">
                <a:solidFill>
                  <a:schemeClr val="accent1">
                    <a:lumMod val="75000"/>
                  </a:schemeClr>
                </a:solidFill>
              </a:rPr>
              <a:t> </a:t>
            </a:r>
            <a:r>
              <a:rPr lang="ru-RU" dirty="0" err="1" smtClean="0">
                <a:solidFill>
                  <a:schemeClr val="accent1">
                    <a:lumMod val="75000"/>
                  </a:schemeClr>
                </a:solidFill>
              </a:rPr>
              <a:t>қарай жылжиды</a:t>
            </a:r>
            <a:r>
              <a:rPr lang="ru-RU" dirty="0" smtClean="0">
                <a:solidFill>
                  <a:schemeClr val="accent1">
                    <a:lumMod val="75000"/>
                  </a:schemeClr>
                </a:solidFill>
              </a:rPr>
              <a:t>, да </a:t>
            </a:r>
            <a:r>
              <a:rPr lang="ru-RU" dirty="0" err="1" smtClean="0">
                <a:solidFill>
                  <a:schemeClr val="accent1">
                    <a:lumMod val="75000"/>
                  </a:schemeClr>
                </a:solidFill>
              </a:rPr>
              <a:t>ол</a:t>
            </a:r>
            <a:r>
              <a:rPr lang="ru-RU" dirty="0" smtClean="0">
                <a:solidFill>
                  <a:schemeClr val="accent1">
                    <a:lumMod val="75000"/>
                  </a:schemeClr>
                </a:solidFill>
              </a:rPr>
              <a:t> </a:t>
            </a:r>
            <a:r>
              <a:rPr lang="ru-RU" dirty="0" err="1" smtClean="0">
                <a:solidFill>
                  <a:schemeClr val="accent1">
                    <a:lumMod val="75000"/>
                  </a:schemeClr>
                </a:solidFill>
              </a:rPr>
              <a:t>жерден</a:t>
            </a:r>
            <a:r>
              <a:rPr lang="ru-RU" dirty="0" smtClean="0">
                <a:solidFill>
                  <a:schemeClr val="accent1">
                    <a:lumMod val="75000"/>
                  </a:schemeClr>
                </a:solidFill>
              </a:rPr>
              <a:t> </a:t>
            </a:r>
            <a:r>
              <a:rPr lang="ru-RU" dirty="0" err="1" smtClean="0">
                <a:solidFill>
                  <a:schemeClr val="accent1">
                    <a:lumMod val="75000"/>
                  </a:schemeClr>
                </a:solidFill>
              </a:rPr>
              <a:t>нососпен</a:t>
            </a:r>
            <a:r>
              <a:rPr lang="ru-RU" dirty="0" smtClean="0">
                <a:solidFill>
                  <a:schemeClr val="accent1">
                    <a:lumMod val="75000"/>
                  </a:schemeClr>
                </a:solidFill>
              </a:rPr>
              <a:t> </a:t>
            </a:r>
            <a:r>
              <a:rPr lang="ru-RU" dirty="0" err="1" smtClean="0">
                <a:solidFill>
                  <a:schemeClr val="accent1">
                    <a:lumMod val="75000"/>
                  </a:schemeClr>
                </a:solidFill>
              </a:rPr>
              <a:t>келесі</a:t>
            </a:r>
            <a:r>
              <a:rPr lang="ru-RU" dirty="0" smtClean="0">
                <a:solidFill>
                  <a:schemeClr val="accent1">
                    <a:lumMod val="75000"/>
                  </a:schemeClr>
                </a:solidFill>
              </a:rPr>
              <a:t> </a:t>
            </a:r>
            <a:r>
              <a:rPr lang="ru-RU" dirty="0" err="1" smtClean="0">
                <a:solidFill>
                  <a:schemeClr val="accent1">
                    <a:lumMod val="75000"/>
                  </a:schemeClr>
                </a:solidFill>
              </a:rPr>
              <a:t>операцияға жіберіледі</a:t>
            </a:r>
            <a:r>
              <a:rPr lang="ru-RU" dirty="0" smtClean="0">
                <a:solidFill>
                  <a:schemeClr val="accent1">
                    <a:lumMod val="75000"/>
                  </a:schemeClr>
                </a:solidFill>
              </a:rPr>
              <a:t>. </a:t>
            </a:r>
            <a:r>
              <a:rPr lang="ru-RU" dirty="0" err="1" smtClean="0">
                <a:solidFill>
                  <a:schemeClr val="accent1">
                    <a:lumMod val="75000"/>
                  </a:schemeClr>
                </a:solidFill>
              </a:rPr>
              <a:t>Мөлдірленген ерітінді</a:t>
            </a:r>
            <a:r>
              <a:rPr lang="ru-RU" dirty="0" smtClean="0">
                <a:solidFill>
                  <a:schemeClr val="accent1">
                    <a:lumMod val="75000"/>
                  </a:schemeClr>
                </a:solidFill>
              </a:rPr>
              <a:t> </a:t>
            </a:r>
            <a:r>
              <a:rPr lang="ru-RU" dirty="0" err="1" smtClean="0">
                <a:solidFill>
                  <a:schemeClr val="accent1">
                    <a:lumMod val="75000"/>
                  </a:schemeClr>
                </a:solidFill>
              </a:rPr>
              <a:t>қоюландырғыштың шетіне</a:t>
            </a:r>
            <a:r>
              <a:rPr lang="ru-RU" dirty="0" smtClean="0">
                <a:solidFill>
                  <a:schemeClr val="accent1">
                    <a:lumMod val="75000"/>
                  </a:schemeClr>
                </a:solidFill>
              </a:rPr>
              <a:t> </a:t>
            </a:r>
            <a:r>
              <a:rPr lang="ru-RU" dirty="0" err="1" smtClean="0">
                <a:solidFill>
                  <a:schemeClr val="accent1">
                    <a:lumMod val="75000"/>
                  </a:schemeClr>
                </a:solidFill>
              </a:rPr>
              <a:t>қарай жоғары көтеріліп төгіледі </a:t>
            </a:r>
            <a:r>
              <a:rPr lang="ru-RU" dirty="0" smtClean="0">
                <a:solidFill>
                  <a:schemeClr val="accent1">
                    <a:lumMod val="75000"/>
                  </a:schemeClr>
                </a:solidFill>
              </a:rPr>
              <a:t>же </a:t>
            </a:r>
            <a:r>
              <a:rPr lang="ru-RU" dirty="0" err="1" smtClean="0">
                <a:solidFill>
                  <a:schemeClr val="accent1">
                    <a:lumMod val="75000"/>
                  </a:schemeClr>
                </a:solidFill>
              </a:rPr>
              <a:t>жинағышқа түседі</a:t>
            </a:r>
            <a:r>
              <a:rPr lang="ru-RU" smtClean="0">
                <a:solidFill>
                  <a:schemeClr val="accent1">
                    <a:lumMod val="75000"/>
                  </a:schemeClr>
                </a:solidFill>
              </a:rPr>
              <a:t>. </a:t>
            </a:r>
            <a:r>
              <a:rPr lang="ru-RU" dirty="0" smtClean="0">
                <a:solidFill>
                  <a:schemeClr val="accent1">
                    <a:lumMod val="75000"/>
                  </a:schemeClr>
                </a:solidFill>
              </a:rPr>
              <a:t>Скорости поступления пульпы и слива регулируют таким образом, чтобы слив из сгустителя был практически прозрачным.</a:t>
            </a:r>
          </a:p>
          <a:p>
            <a:endParaRPr lang="ru-RU" dirty="0" smtClean="0"/>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1800" dirty="0" smtClean="0"/>
              <a:t/>
            </a:r>
            <a:br>
              <a:rPr lang="ru-RU" sz="1800" dirty="0" smtClean="0"/>
            </a:br>
            <a:r>
              <a:rPr lang="ru-RU" sz="2000" i="1" dirty="0" smtClean="0"/>
              <a:t>Достоинством сгустителей </a:t>
            </a:r>
            <a:r>
              <a:rPr lang="ru-RU" sz="2000" dirty="0" smtClean="0"/>
              <a:t>является непрерывность действия, малый расход электроэнергии, простота конструкции и обслуживания. Основной недостаток этих аппаратов — их громоздкость и, следовательно, большой объем занимаемых производственных площадей. Поэтому, если позволяют климатические условия, сгустители устанавливают на открытом воздухе.</a:t>
            </a:r>
            <a:r>
              <a:rPr lang="ru-RU" sz="1800" dirty="0" smtClean="0"/>
              <a:t/>
            </a:r>
            <a:br>
              <a:rPr lang="ru-RU" sz="1800" dirty="0" smtClean="0"/>
            </a:br>
            <a:endParaRPr lang="ru-RU" sz="1800" dirty="0"/>
          </a:p>
        </p:txBody>
      </p:sp>
      <p:pic>
        <p:nvPicPr>
          <p:cNvPr id="26626" name="Picture 2"/>
          <p:cNvPicPr>
            <a:picLocks noGrp="1" noChangeAspect="1" noChangeArrowheads="1"/>
          </p:cNvPicPr>
          <p:nvPr>
            <p:ph idx="1"/>
          </p:nvPr>
        </p:nvPicPr>
        <p:blipFill>
          <a:blip r:embed="rId2"/>
          <a:srcRect l="19828" t="38828" r="50000" b="21712"/>
          <a:stretch>
            <a:fillRect/>
          </a:stretch>
        </p:blipFill>
        <p:spPr bwMode="auto">
          <a:xfrm>
            <a:off x="2214546" y="1500174"/>
            <a:ext cx="4786346" cy="5357826"/>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fontScale="90000"/>
          </a:bodyPr>
          <a:lstStyle/>
          <a:p>
            <a:r>
              <a:rPr lang="ru-RU" sz="4000" i="1" dirty="0" smtClean="0">
                <a:solidFill>
                  <a:srgbClr val="C00000"/>
                </a:solidFill>
              </a:rPr>
              <a:t>Выщелачивание</a:t>
            </a:r>
            <a:endParaRPr lang="ru-RU" dirty="0"/>
          </a:p>
        </p:txBody>
      </p:sp>
      <p:sp>
        <p:nvSpPr>
          <p:cNvPr id="3" name="Содержимое 2"/>
          <p:cNvSpPr>
            <a:spLocks noGrp="1"/>
          </p:cNvSpPr>
          <p:nvPr>
            <p:ph idx="1"/>
          </p:nvPr>
        </p:nvSpPr>
        <p:spPr>
          <a:xfrm>
            <a:off x="457200" y="1214422"/>
            <a:ext cx="8229600" cy="5143536"/>
          </a:xfrm>
        </p:spPr>
        <p:txBody>
          <a:bodyPr>
            <a:normAutofit fontScale="25000" lnSpcReduction="20000"/>
          </a:bodyPr>
          <a:lstStyle/>
          <a:p>
            <a:r>
              <a:rPr lang="ru-RU" sz="8000" dirty="0" smtClean="0">
                <a:solidFill>
                  <a:schemeClr val="tx2">
                    <a:lumMod val="75000"/>
                  </a:schemeClr>
                </a:solidFill>
              </a:rPr>
              <a:t>Процесс выщелачивания осуществляют в периодическом или непрерывном режиме. При цианировании в периодическом режиме пульпу периодически отдельными порциями закачивают в параллельно работающие аппараты для выщелачивания (рис. 61). После перемешивания в течение определенного времени, необходимого для перевода золота в раствор, пульпу выпускают или перекачивают в чан-сборник, а в </a:t>
            </a:r>
            <a:r>
              <a:rPr lang="ru-RU" sz="8000" dirty="0" err="1" smtClean="0">
                <a:solidFill>
                  <a:schemeClr val="tx2">
                    <a:lumMod val="75000"/>
                  </a:schemeClr>
                </a:solidFill>
              </a:rPr>
              <a:t>выщелачивательные</a:t>
            </a:r>
            <a:r>
              <a:rPr lang="ru-RU" sz="8000" dirty="0" smtClean="0">
                <a:solidFill>
                  <a:schemeClr val="tx2">
                    <a:lumMod val="75000"/>
                  </a:schemeClr>
                </a:solidFill>
              </a:rPr>
              <a:t> аппараты закачивают новую порцию пульпы. В чане-сборнике выщелоченная пульпа накапливается и поддерживается во взвешенном состоянии до поступления в последующую стадию обработки (фильтрование).</a:t>
            </a:r>
          </a:p>
          <a:p>
            <a:r>
              <a:rPr lang="ru-RU" sz="8000" dirty="0" smtClean="0">
                <a:solidFill>
                  <a:schemeClr val="tx2">
                    <a:lumMod val="75000"/>
                  </a:schemeClr>
                </a:solidFill>
              </a:rPr>
              <a:t>По сравнению с периодической непрерывная система выщелачивания имеет следующие основные преимущества:</a:t>
            </a:r>
          </a:p>
          <a:p>
            <a:r>
              <a:rPr lang="ru-RU" sz="8000" dirty="0" smtClean="0">
                <a:solidFill>
                  <a:schemeClr val="tx2">
                    <a:lumMod val="75000"/>
                  </a:schemeClr>
                </a:solidFill>
              </a:rPr>
              <a:t>1) возможность полной автоматизации;</a:t>
            </a:r>
          </a:p>
          <a:p>
            <a:r>
              <a:rPr lang="ru-RU" sz="8000" dirty="0" smtClean="0">
                <a:solidFill>
                  <a:schemeClr val="tx2">
                    <a:lumMod val="75000"/>
                  </a:schemeClr>
                </a:solidFill>
              </a:rPr>
              <a:t>2) меньшее количество обслуживающего персонала; </a:t>
            </a:r>
          </a:p>
          <a:p>
            <a:r>
              <a:rPr lang="ru-RU" sz="8000" dirty="0" smtClean="0">
                <a:solidFill>
                  <a:schemeClr val="tx2">
                    <a:lumMod val="75000"/>
                  </a:schemeClr>
                </a:solidFill>
              </a:rPr>
              <a:t>3) более эффективное использование чанов (отсутствуют операции закачки и опоражнивания);</a:t>
            </a:r>
          </a:p>
          <a:p>
            <a:r>
              <a:rPr lang="ru-RU" sz="8000" dirty="0" smtClean="0">
                <a:solidFill>
                  <a:schemeClr val="tx2">
                    <a:lumMod val="75000"/>
                  </a:schemeClr>
                </a:solidFill>
              </a:rPr>
              <a:t>4) меньшая мощность двигателей и насосов для перекачки пульпы. </a:t>
            </a:r>
          </a:p>
          <a:p>
            <a:r>
              <a:rPr lang="ru-RU" sz="8000" dirty="0" smtClean="0">
                <a:solidFill>
                  <a:schemeClr val="tx2">
                    <a:lumMod val="75000"/>
                  </a:schemeClr>
                </a:solidFill>
              </a:rPr>
              <a:t>Поэтому в современной практике в подавляющем большинстве случаев применяют схему непрерывного выщелачивания.</a:t>
            </a:r>
          </a:p>
          <a:p>
            <a:endParaRPr lang="ru-RU" dirty="0" smtClean="0">
              <a:solidFill>
                <a:schemeClr val="tx2">
                  <a:lumMod val="75000"/>
                </a:schemeClr>
              </a:solidFill>
            </a:endParaRPr>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71472" y="428604"/>
            <a:ext cx="7658128" cy="5697559"/>
          </a:xfrm>
        </p:spPr>
        <p:txBody>
          <a:bodyPr>
            <a:normAutofit fontScale="85000" lnSpcReduction="10000"/>
          </a:bodyPr>
          <a:lstStyle/>
          <a:p>
            <a:r>
              <a:rPr lang="ru-RU" dirty="0" smtClean="0"/>
              <a:t>По принципу действия чаны для цианирования перемешиванием подразделяют на следующие типы:</a:t>
            </a:r>
          </a:p>
          <a:p>
            <a:pPr>
              <a:buNone/>
            </a:pPr>
            <a:r>
              <a:rPr lang="ru-RU" dirty="0" smtClean="0"/>
              <a:t>1) </a:t>
            </a:r>
            <a:r>
              <a:rPr lang="ru-RU" i="1" dirty="0" smtClean="0"/>
              <a:t>с механическим перемешиванием; </a:t>
            </a:r>
          </a:p>
          <a:p>
            <a:pPr>
              <a:buNone/>
            </a:pPr>
            <a:r>
              <a:rPr lang="ru-RU" dirty="0" smtClean="0"/>
              <a:t>2) </a:t>
            </a:r>
            <a:r>
              <a:rPr lang="ru-RU" i="1" dirty="0" smtClean="0"/>
              <a:t>с пневматическим перемешиванием</a:t>
            </a:r>
            <a:r>
              <a:rPr lang="ru-RU" dirty="0" smtClean="0"/>
              <a:t>; </a:t>
            </a:r>
          </a:p>
          <a:p>
            <a:pPr>
              <a:buNone/>
            </a:pPr>
            <a:r>
              <a:rPr lang="ru-RU" dirty="0" smtClean="0"/>
              <a:t>3) </a:t>
            </a:r>
            <a:r>
              <a:rPr lang="ru-RU" i="1" dirty="0" smtClean="0"/>
              <a:t>с пневмомеханическим перемешиванием</a:t>
            </a:r>
            <a:r>
              <a:rPr lang="ru-RU" dirty="0" smtClean="0"/>
              <a:t>.</a:t>
            </a:r>
          </a:p>
          <a:p>
            <a:pPr>
              <a:buNone/>
            </a:pPr>
            <a:r>
              <a:rPr lang="ru-RU" dirty="0" smtClean="0"/>
              <a:t>К первому типу относятся чаны-сборники (</a:t>
            </a:r>
            <a:r>
              <a:rPr lang="ru-RU" dirty="0" err="1" smtClean="0"/>
              <a:t>мутилки</a:t>
            </a:r>
            <a:r>
              <a:rPr lang="ru-RU" dirty="0" smtClean="0"/>
              <a:t>) и</a:t>
            </a:r>
            <a:r>
              <a:rPr lang="ru-RU" b="1" dirty="0" smtClean="0"/>
              <a:t> </a:t>
            </a:r>
            <a:r>
              <a:rPr lang="ru-RU" dirty="0" smtClean="0"/>
              <a:t>чаны с </a:t>
            </a:r>
            <a:r>
              <a:rPr lang="ru-RU" dirty="0" err="1" smtClean="0"/>
              <a:t>импеллерной</a:t>
            </a:r>
            <a:r>
              <a:rPr lang="ru-RU" dirty="0" smtClean="0"/>
              <a:t> мешалкой.</a:t>
            </a:r>
          </a:p>
          <a:p>
            <a:r>
              <a:rPr lang="ru-RU" dirty="0" smtClean="0"/>
              <a:t>Чаны-сборники представляют собой простейший тип аппаратов; их используют для накапливания и поддержания пульпы во взвешенном состоянии. Перемешивание в них осуществляется простой крестовиной, насаженной на вертикальный вал. </a:t>
            </a: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57232"/>
          </a:xfrm>
        </p:spPr>
        <p:txBody>
          <a:bodyPr>
            <a:normAutofit/>
          </a:bodyPr>
          <a:lstStyle/>
          <a:p>
            <a:r>
              <a:rPr lang="ru-RU" sz="3200" b="1" i="1" dirty="0" smtClean="0"/>
              <a:t>Чан с </a:t>
            </a:r>
            <a:r>
              <a:rPr lang="ru-RU" sz="3200" b="1" i="1" dirty="0" err="1" smtClean="0"/>
              <a:t>импеллерной</a:t>
            </a:r>
            <a:r>
              <a:rPr lang="ru-RU" sz="3200" b="1" i="1" dirty="0" smtClean="0"/>
              <a:t> мешалкой</a:t>
            </a:r>
            <a:endParaRPr lang="ru-RU" sz="3200" b="1" i="1" dirty="0"/>
          </a:p>
        </p:txBody>
      </p:sp>
      <p:pic>
        <p:nvPicPr>
          <p:cNvPr id="27650" name="Picture 2"/>
          <p:cNvPicPr>
            <a:picLocks noGrp="1" noChangeAspect="1" noChangeArrowheads="1"/>
          </p:cNvPicPr>
          <p:nvPr>
            <p:ph idx="1"/>
          </p:nvPr>
        </p:nvPicPr>
        <p:blipFill>
          <a:blip r:embed="rId2"/>
          <a:srcRect l="19828" t="24623" r="49112" b="13819"/>
          <a:stretch>
            <a:fillRect/>
          </a:stretch>
        </p:blipFill>
        <p:spPr bwMode="auto">
          <a:xfrm>
            <a:off x="2214546" y="642918"/>
            <a:ext cx="4786346" cy="6215082"/>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00034" y="500042"/>
            <a:ext cx="7729566" cy="5626121"/>
          </a:xfrm>
        </p:spPr>
        <p:txBody>
          <a:bodyPr>
            <a:normAutofit fontScale="62500" lnSpcReduction="20000"/>
          </a:bodyPr>
          <a:lstStyle/>
          <a:p>
            <a:r>
              <a:rPr lang="ru-RU" dirty="0" smtClean="0"/>
              <a:t>Чан с </a:t>
            </a:r>
            <a:r>
              <a:rPr lang="ru-RU" dirty="0" err="1" smtClean="0"/>
              <a:t>импеллерной</a:t>
            </a:r>
            <a:r>
              <a:rPr lang="ru-RU" dirty="0" smtClean="0"/>
              <a:t> мешалкой  представляет собой аппарат, в центре которого расположена широкая труба 1 (диффузор) с циркуляционными патрубками </a:t>
            </a:r>
            <a:r>
              <a:rPr lang="ru-RU" i="1" dirty="0" smtClean="0"/>
              <a:t>2</a:t>
            </a:r>
            <a:r>
              <a:rPr lang="ru-RU" b="1" i="1" dirty="0" smtClean="0"/>
              <a:t>.</a:t>
            </a:r>
            <a:r>
              <a:rPr lang="ru-RU" dirty="0" smtClean="0"/>
              <a:t>Через трубу проходит вертикальный вал 3 с импеллером </a:t>
            </a:r>
            <a:r>
              <a:rPr lang="ru-RU" i="1" dirty="0" smtClean="0"/>
              <a:t>5. </a:t>
            </a:r>
            <a:r>
              <a:rPr lang="ru-RU" dirty="0" smtClean="0"/>
              <a:t>Вал приводится во вращение от электродвигателя </a:t>
            </a:r>
            <a:r>
              <a:rPr lang="ru-RU" i="1" dirty="0" smtClean="0"/>
              <a:t>6. </a:t>
            </a:r>
            <a:r>
              <a:rPr lang="ru-RU" dirty="0" smtClean="0"/>
              <a:t>В нижней своей части труба 1 имеет защитный диск 11, предохраняющий импеллер от заиливания при остановке мешалки. Пульпа поступает в агитатор по лотку </a:t>
            </a:r>
            <a:r>
              <a:rPr lang="ru-RU" i="1" dirty="0" smtClean="0"/>
              <a:t>12 </a:t>
            </a:r>
            <a:r>
              <a:rPr lang="ru-RU" dirty="0" smtClean="0"/>
              <a:t>или по трубе </a:t>
            </a:r>
            <a:r>
              <a:rPr lang="ru-RU" i="1" dirty="0" smtClean="0"/>
              <a:t>4 </a:t>
            </a:r>
            <a:r>
              <a:rPr lang="ru-RU" dirty="0" smtClean="0"/>
              <a:t>непосредственно в трубу </a:t>
            </a:r>
            <a:r>
              <a:rPr lang="ru-RU" i="1" dirty="0" smtClean="0"/>
              <a:t>1. </a:t>
            </a:r>
            <a:r>
              <a:rPr lang="ru-RU" dirty="0" smtClean="0"/>
              <a:t>Выпуск пульпы производится через штуцер 7 в сливной карман </a:t>
            </a:r>
            <a:r>
              <a:rPr lang="ru-RU" i="1" dirty="0" smtClean="0"/>
              <a:t>8. </a:t>
            </a:r>
            <a:r>
              <a:rPr lang="ru-RU" dirty="0" smtClean="0"/>
              <a:t>Для разгрузки </a:t>
            </a:r>
            <a:r>
              <a:rPr lang="ru-RU" dirty="0" err="1" smtClean="0"/>
              <a:t>песковой</a:t>
            </a:r>
            <a:r>
              <a:rPr lang="ru-RU" dirty="0" smtClean="0"/>
              <a:t> фракции служит труба </a:t>
            </a:r>
            <a:r>
              <a:rPr lang="ru-RU" i="1" dirty="0" smtClean="0"/>
              <a:t>9.</a:t>
            </a:r>
          </a:p>
          <a:p>
            <a:r>
              <a:rPr lang="ru-RU" dirty="0" smtClean="0"/>
              <a:t>При работе аппарата импеллер затягивает пульпу через циркуляционные патрубки вниз по центральной трубе, образуя воронку засасывания. В эту воронку засасывается также воздух в виде большой массы мелких пузырьков, благодаря чему происходит интенсивная аэрация пульпы. Вращающийся импеллер отбрасывает опускающуюся по центральной трубе пульпу и поддерживает ее во </a:t>
            </a:r>
            <a:r>
              <a:rPr lang="ru-RU" dirty="0" err="1" smtClean="0"/>
              <a:t>взмученом</a:t>
            </a:r>
            <a:r>
              <a:rPr lang="ru-RU" dirty="0" smtClean="0"/>
              <a:t> состоянии. Поднимающаяся пульпа вновь засасывается через боковые патрубки в центральную трубу, и таким образом устанавливается непрерывная циркуляция пульпы в аппарате. Характер циркуляции можно изменить, перемещая вверх или вниз подвижной воротник </a:t>
            </a:r>
            <a:r>
              <a:rPr lang="ru-RU" i="1" dirty="0" smtClean="0"/>
              <a:t>10, </a:t>
            </a:r>
            <a:r>
              <a:rPr lang="ru-RU" dirty="0" smtClean="0"/>
              <a:t>имеющийся в верхней части трубы 1. </a:t>
            </a:r>
          </a:p>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714356"/>
          </a:xfrm>
        </p:spPr>
        <p:txBody>
          <a:bodyPr>
            <a:normAutofit/>
          </a:bodyPr>
          <a:lstStyle/>
          <a:p>
            <a:r>
              <a:rPr lang="ru-RU" sz="4000" b="1" i="1" dirty="0" err="1" smtClean="0">
                <a:solidFill>
                  <a:schemeClr val="tx2">
                    <a:lumMod val="75000"/>
                  </a:schemeClr>
                </a:solidFill>
              </a:rPr>
              <a:t>Пачук</a:t>
            </a:r>
            <a:endParaRPr lang="ru-RU" sz="4000" b="1" i="1" dirty="0">
              <a:solidFill>
                <a:schemeClr val="tx2">
                  <a:lumMod val="75000"/>
                </a:schemeClr>
              </a:solidFill>
            </a:endParaRPr>
          </a:p>
        </p:txBody>
      </p:sp>
      <p:pic>
        <p:nvPicPr>
          <p:cNvPr id="28674" name="Picture 2"/>
          <p:cNvPicPr>
            <a:picLocks noGrp="1" noChangeAspect="1" noChangeArrowheads="1"/>
          </p:cNvPicPr>
          <p:nvPr>
            <p:ph idx="1"/>
          </p:nvPr>
        </p:nvPicPr>
        <p:blipFill>
          <a:blip r:embed="rId2"/>
          <a:srcRect l="20715" t="23025" r="49113" b="13819"/>
          <a:stretch>
            <a:fillRect/>
          </a:stretch>
        </p:blipFill>
        <p:spPr bwMode="auto">
          <a:xfrm>
            <a:off x="1071538" y="642918"/>
            <a:ext cx="5643602" cy="6215082"/>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39784"/>
          </a:xfrm>
        </p:spPr>
        <p:txBody>
          <a:bodyPr>
            <a:normAutofit fontScale="90000"/>
          </a:bodyPr>
          <a:lstStyle/>
          <a:p>
            <a:r>
              <a:rPr lang="ru-RU" sz="2000" dirty="0" smtClean="0"/>
              <a:t>1 — люк для ремонта </a:t>
            </a:r>
            <a:r>
              <a:rPr lang="ru-RU" sz="2000" dirty="0" err="1" smtClean="0"/>
              <a:t>апарата</a:t>
            </a:r>
            <a:r>
              <a:rPr lang="ru-RU" sz="2000" dirty="0" smtClean="0"/>
              <a:t>; 2 —аэролифт; 3— труба для подачи сжатого воздуха; 4— воздушная рубашка; 5—прорези; </a:t>
            </a:r>
            <a:r>
              <a:rPr lang="ru-RU" sz="2000" i="1" dirty="0" smtClean="0"/>
              <a:t>6 </a:t>
            </a:r>
            <a:r>
              <a:rPr lang="ru-RU" sz="2000" dirty="0" smtClean="0"/>
              <a:t>— </a:t>
            </a:r>
            <a:r>
              <a:rPr lang="ru-RU" sz="2000" dirty="0" err="1" smtClean="0"/>
              <a:t>диспергатор</a:t>
            </a:r>
            <a:r>
              <a:rPr lang="ru-RU" sz="2000" dirty="0" smtClean="0"/>
              <a:t>; 7—штуцер для опоражнивания аппарата; </a:t>
            </a:r>
            <a:r>
              <a:rPr lang="ru-RU" sz="2000" i="1" dirty="0" smtClean="0"/>
              <a:t>8 — </a:t>
            </a:r>
            <a:r>
              <a:rPr lang="ru-RU" sz="2000" dirty="0" smtClean="0"/>
              <a:t>патрубок для вытяжной вентиляции</a:t>
            </a:r>
            <a:br>
              <a:rPr lang="ru-RU" sz="2000" dirty="0" smtClean="0"/>
            </a:br>
            <a:endParaRPr lang="ru-RU" sz="2000" dirty="0"/>
          </a:p>
        </p:txBody>
      </p:sp>
      <p:sp>
        <p:nvSpPr>
          <p:cNvPr id="3" name="Содержимое 2"/>
          <p:cNvSpPr>
            <a:spLocks noGrp="1"/>
          </p:cNvSpPr>
          <p:nvPr>
            <p:ph idx="1"/>
          </p:nvPr>
        </p:nvSpPr>
        <p:spPr>
          <a:xfrm>
            <a:off x="457200" y="1214422"/>
            <a:ext cx="8229600" cy="4911741"/>
          </a:xfrm>
        </p:spPr>
        <p:txBody>
          <a:bodyPr>
            <a:noAutofit/>
          </a:bodyPr>
          <a:lstStyle/>
          <a:p>
            <a:r>
              <a:rPr lang="ru-RU" sz="1800" dirty="0" err="1" smtClean="0"/>
              <a:t>Пачук</a:t>
            </a:r>
            <a:r>
              <a:rPr lang="ru-RU" sz="1800" dirty="0" smtClean="0"/>
              <a:t> представляет собой высокий цилиндрический чан с коническим днищем. Высота чана обычно в 3—4 раза превышает диаметр. В центре чана расположен аэролифт (</a:t>
            </a:r>
            <a:r>
              <a:rPr lang="ru-RU" sz="1800" dirty="0" err="1" smtClean="0"/>
              <a:t>циркулятор</a:t>
            </a:r>
            <a:r>
              <a:rPr lang="ru-RU" sz="1800" dirty="0" smtClean="0"/>
              <a:t>) </a:t>
            </a:r>
            <a:r>
              <a:rPr lang="ru-RU" sz="1800" i="1" dirty="0" smtClean="0"/>
              <a:t>2. </a:t>
            </a:r>
            <a:r>
              <a:rPr lang="ru-RU" sz="1800" dirty="0" smtClean="0"/>
              <a:t>Последний представляет собой широкую открытую с обоих концов трубу, в нижней части которой предусмотрена воздушная рубашка </a:t>
            </a:r>
            <a:r>
              <a:rPr lang="ru-RU" sz="1800" i="1" dirty="0" smtClean="0"/>
              <a:t>4. </a:t>
            </a:r>
            <a:r>
              <a:rPr lang="ru-RU" sz="1800" dirty="0" smtClean="0"/>
              <a:t>По трубе </a:t>
            </a:r>
            <a:r>
              <a:rPr lang="ru-RU" sz="1800" i="1" dirty="0" smtClean="0"/>
              <a:t>3 </a:t>
            </a:r>
            <a:r>
              <a:rPr lang="ru-RU" sz="1800" dirty="0" smtClean="0"/>
              <a:t>в рубашку подают сжатый воздух, который через прорези 5 поступает в виде отдельных пузырьков в трубу </a:t>
            </a:r>
            <a:r>
              <a:rPr lang="ru-RU" sz="1800" i="1" dirty="0" smtClean="0"/>
              <a:t>2. </a:t>
            </a:r>
            <a:r>
              <a:rPr lang="ru-RU" sz="1800" dirty="0" smtClean="0"/>
              <a:t>Находящаяся здесь пульпа смешивается с воздухом, образуя воздушно-пульповую смесь, плотность которой меньше, чем плотность пульпы. Поэтому смесь поднимается кверху и выливается через верхний край трубы </a:t>
            </a:r>
            <a:r>
              <a:rPr lang="ru-RU" sz="1800" i="1" dirty="0" smtClean="0"/>
              <a:t>2. </a:t>
            </a:r>
            <a:r>
              <a:rPr lang="ru-RU" sz="1800" dirty="0" smtClean="0"/>
              <a:t>Более плотная, не содержащая пузырьков воздуха пульпа поступает в трубу снизу. Таким образом в аппарате устанавливается непрерывная циркуляция пульпы. </a:t>
            </a:r>
          </a:p>
          <a:p>
            <a:r>
              <a:rPr lang="ru-RU" sz="1800" dirty="0" err="1" smtClean="0"/>
              <a:t>Пачуки</a:t>
            </a:r>
            <a:r>
              <a:rPr lang="ru-RU" sz="1800" dirty="0" smtClean="0"/>
              <a:t> широко применяют как в отечественной, так и в </a:t>
            </a:r>
            <a:r>
              <a:rPr lang="ru-RU" sz="1800" dirty="0" err="1" smtClean="0"/>
              <a:t>зарубежой</a:t>
            </a:r>
            <a:r>
              <a:rPr lang="ru-RU" sz="1800" dirty="0" smtClean="0"/>
              <a:t> </a:t>
            </a:r>
            <a:r>
              <a:rPr lang="ru-RU" sz="1800" dirty="0" err="1" smtClean="0"/>
              <a:t>золотоизвлекательной</a:t>
            </a:r>
            <a:r>
              <a:rPr lang="ru-RU" sz="1800" dirty="0" smtClean="0"/>
              <a:t> промышленности. Преимущества аппаратов этого типа состоят в возможности перемешивания весьма густых пульп (с содержанием твердого до 50—60 %), простоте устройства (отсутствуют движущиеся части) и интенсивной аэрации пульпы. Последнее обусловлено поступлением в аппарат воздуха при давлении выше атмосферного, что существенно увеличивает концентрацию кислорода в жидкой фазе пульпы.</a:t>
            </a:r>
          </a:p>
          <a:p>
            <a:endParaRPr lang="ru-RU"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i="1" dirty="0" smtClean="0">
                <a:solidFill>
                  <a:schemeClr val="tx2">
                    <a:lumMod val="75000"/>
                  </a:schemeClr>
                </a:solidFill>
              </a:rPr>
              <a:t>Чан с центральным аэролифтом и гребковой мешалкой </a:t>
            </a:r>
            <a:endParaRPr lang="ru-RU" sz="3200" i="1" dirty="0">
              <a:solidFill>
                <a:schemeClr val="tx2">
                  <a:lumMod val="75000"/>
                </a:schemeClr>
              </a:solidFill>
            </a:endParaRPr>
          </a:p>
        </p:txBody>
      </p:sp>
      <p:sp>
        <p:nvSpPr>
          <p:cNvPr id="3" name="Содержимое 2"/>
          <p:cNvSpPr>
            <a:spLocks noGrp="1"/>
          </p:cNvSpPr>
          <p:nvPr>
            <p:ph idx="1"/>
          </p:nvPr>
        </p:nvSpPr>
        <p:spPr/>
        <p:txBody>
          <a:bodyPr>
            <a:normAutofit/>
          </a:bodyPr>
          <a:lstStyle/>
          <a:p>
            <a:endParaRPr lang="ru-RU" dirty="0" smtClean="0"/>
          </a:p>
          <a:p>
            <a:endParaRPr lang="ru-RU" dirty="0" smtClean="0"/>
          </a:p>
          <a:p>
            <a:endParaRPr lang="ru-RU" dirty="0"/>
          </a:p>
        </p:txBody>
      </p:sp>
      <p:pic>
        <p:nvPicPr>
          <p:cNvPr id="29698" name="Picture 2"/>
          <p:cNvPicPr>
            <a:picLocks noChangeAspect="1" noChangeArrowheads="1"/>
          </p:cNvPicPr>
          <p:nvPr/>
        </p:nvPicPr>
        <p:blipFill>
          <a:blip r:embed="rId2"/>
          <a:srcRect l="18668" t="34180" r="42350" b="26757"/>
          <a:stretch>
            <a:fillRect/>
          </a:stretch>
        </p:blipFill>
        <p:spPr bwMode="auto">
          <a:xfrm>
            <a:off x="500034" y="1500174"/>
            <a:ext cx="8143932" cy="4714908"/>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428596" y="428604"/>
            <a:ext cx="7801004" cy="5697559"/>
          </a:xfrm>
        </p:spPr>
        <p:txBody>
          <a:bodyPr>
            <a:normAutofit fontScale="62500" lnSpcReduction="20000"/>
          </a:bodyPr>
          <a:lstStyle/>
          <a:p>
            <a:r>
              <a:rPr lang="ru-RU" dirty="0" smtClean="0"/>
              <a:t>Он представляет собой цилиндрический сосуд с плоским днищем. В центре чана находится </a:t>
            </a:r>
            <a:r>
              <a:rPr lang="ru-RU" dirty="0" err="1" smtClean="0"/>
              <a:t>аэролифтная</a:t>
            </a:r>
            <a:r>
              <a:rPr lang="ru-RU" dirty="0" smtClean="0"/>
              <a:t> труба 1, на нижнем конце которой расположена гребковая мешалка </a:t>
            </a:r>
            <a:r>
              <a:rPr lang="ru-RU" i="1" dirty="0" smtClean="0"/>
              <a:t>2. </a:t>
            </a:r>
            <a:r>
              <a:rPr lang="ru-RU" dirty="0" smtClean="0"/>
              <a:t>В </a:t>
            </a:r>
            <a:r>
              <a:rPr lang="ru-RU" dirty="0" err="1" smtClean="0"/>
              <a:t>аэролифтную</a:t>
            </a:r>
            <a:r>
              <a:rPr lang="ru-RU" dirty="0" smtClean="0"/>
              <a:t> трубу сверху введена труба для подачи сжатого воздуха. От верхнего конца аэролифта отходят два распределительных желоба 3, расположенные с небольшим уклоном к периферии чана, имеющие ряд отверстий по дну. </a:t>
            </a:r>
            <a:r>
              <a:rPr lang="ru-RU" dirty="0" err="1" smtClean="0"/>
              <a:t>Желобы</a:t>
            </a:r>
            <a:r>
              <a:rPr lang="ru-RU" dirty="0" smtClean="0"/>
              <a:t> расположены перпендикулярно к направлению грабель и остаются все время над поверхностью пульпы.</a:t>
            </a:r>
          </a:p>
          <a:p>
            <a:r>
              <a:rPr lang="ru-RU" dirty="0" smtClean="0"/>
              <a:t>При медленном вращении центральной трубы (3—6 об/мин) гребковая мешалка перемещает осевшие на дно засасываются в </a:t>
            </a:r>
            <a:r>
              <a:rPr lang="ru-RU" dirty="0" err="1" smtClean="0"/>
              <a:t>аэролифтную</a:t>
            </a:r>
            <a:r>
              <a:rPr lang="ru-RU" dirty="0" smtClean="0"/>
              <a:t> трубу. Поднимаемая аэролифтом пульпа переливается в</a:t>
            </a:r>
            <a:r>
              <a:rPr lang="ru-RU" b="1" dirty="0" smtClean="0"/>
              <a:t> </a:t>
            </a:r>
            <a:r>
              <a:rPr lang="ru-RU" dirty="0" smtClean="0"/>
              <a:t>распределительные </a:t>
            </a:r>
            <a:r>
              <a:rPr lang="ru-RU" dirty="0" err="1" smtClean="0"/>
              <a:t>желобы</a:t>
            </a:r>
            <a:r>
              <a:rPr lang="ru-RU" dirty="0" smtClean="0"/>
              <a:t> и</a:t>
            </a:r>
            <a:r>
              <a:rPr lang="ru-RU" b="1" dirty="0" smtClean="0"/>
              <a:t>, </a:t>
            </a:r>
            <a:r>
              <a:rPr lang="ru-RU" dirty="0" smtClean="0"/>
              <a:t>вытекая при вращении желобов через отверстия в их днище, распределяется по поверхности чана. Твердые частицы вновь осаждаются на дно аппарата, подгребаются к </a:t>
            </a:r>
            <a:r>
              <a:rPr lang="ru-RU" dirty="0" err="1" smtClean="0"/>
              <a:t>аэролифтной</a:t>
            </a:r>
            <a:r>
              <a:rPr lang="ru-RU" dirty="0" smtClean="0"/>
              <a:t> трубе, и таким образом устанавливается непрерывная циркуляция пульпы.</a:t>
            </a:r>
          </a:p>
          <a:p>
            <a:r>
              <a:rPr lang="ru-RU" dirty="0" smtClean="0"/>
              <a:t>Основное достоинство этих аппаратов-—их небольшая высота и хорошая аэрация пульпы. К недостаткам этих чанов относится постепенное накопление в них крупных тяжелых частиц, что заставляет периодически прибегать к очистке аппарата. </a:t>
            </a:r>
          </a:p>
          <a:p>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1534</TotalTime>
  <Words>2195</Words>
  <Application>Microsoft Office PowerPoint</Application>
  <PresentationFormat>Экран (4:3)</PresentationFormat>
  <Paragraphs>72</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Тема Office</vt:lpstr>
      <vt:lpstr>ЦИАНДАУ ПРАКТИКАСЫ</vt:lpstr>
      <vt:lpstr> Циандау әдістері </vt:lpstr>
      <vt:lpstr>Слайд 3</vt:lpstr>
      <vt:lpstr> Ерітіндіні сүзіп өткізу арқылы циандау (перколяция)</vt:lpstr>
      <vt:lpstr>Слайд 5</vt:lpstr>
      <vt:lpstr>Ерітінділеуге арналған дөңгелек пішінді чандар </vt:lpstr>
      <vt:lpstr>Слайд 7</vt:lpstr>
      <vt:lpstr>Слайд 8</vt:lpstr>
      <vt:lpstr>Үймеде ерітінділеу</vt:lpstr>
      <vt:lpstr>Слайд 10</vt:lpstr>
      <vt:lpstr> 1 — су өткізбейдің негізі; 2— үйме; 3 — шашыратқыштар; 4 — құрамында алтыныбар ерітінділерді жинап алатын ойыңқы (пруд); 5 — алтынды тұндыруға арналған қондырғы; 6 — алтынсыздандырылған ерітіндіні жинайдын жинағыш ойыңқы (пруд) </vt:lpstr>
      <vt:lpstr>Слайд 12</vt:lpstr>
      <vt:lpstr>Араластыра циандау</vt:lpstr>
      <vt:lpstr>Слайд 14</vt:lpstr>
      <vt:lpstr>Қоюландыру</vt:lpstr>
      <vt:lpstr> Достоинством сгустителей является непрерывность действия, малый расход электроэнергии, простота конструкции и обслуживания. Основной недостаток этих аппаратов — их громоздкость и, следовательно, большой объем занимаемых производственных площадей. Поэтому, если позволяют климатические условия, сгустители устанавливают на открытом воздухе. </vt:lpstr>
      <vt:lpstr>Выщелачивание</vt:lpstr>
      <vt:lpstr>Слайд 18</vt:lpstr>
      <vt:lpstr>Чан с импеллерной мешалкой</vt:lpstr>
      <vt:lpstr>Слайд 20</vt:lpstr>
      <vt:lpstr>Пачук</vt:lpstr>
      <vt:lpstr>1 — люк для ремонта апарата; 2 —аэролифт; 3— труба для подачи сжатого воздуха; 4— воздушная рубашка; 5—прорези; 6 — диспергатор; 7—штуцер для опоражнивания аппарата; 8 — патрубок для вытяжной вентиляции </vt:lpstr>
      <vt:lpstr>Чан с центральным аэролифтом и гребковой мешалкой </vt:lpstr>
      <vt:lpstr>Слайд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Тақырып 1.</dc:title>
  <dc:creator>Жанар Оналбаева(Руководитель ОП)</dc:creator>
  <cp:lastModifiedBy>user</cp:lastModifiedBy>
  <cp:revision>150</cp:revision>
  <dcterms:created xsi:type="dcterms:W3CDTF">2020-02-03T08:48:04Z</dcterms:created>
  <dcterms:modified xsi:type="dcterms:W3CDTF">2021-10-07T15:24:26Z</dcterms:modified>
</cp:coreProperties>
</file>